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sldIdLst>
    <p:sldId id="294" r:id="rId2"/>
    <p:sldId id="295" r:id="rId3"/>
    <p:sldId id="258" r:id="rId4"/>
    <p:sldId id="321" r:id="rId5"/>
    <p:sldId id="257" r:id="rId6"/>
    <p:sldId id="335" r:id="rId7"/>
    <p:sldId id="336" r:id="rId8"/>
    <p:sldId id="337" r:id="rId9"/>
    <p:sldId id="338" r:id="rId10"/>
    <p:sldId id="339" r:id="rId11"/>
    <p:sldId id="260" r:id="rId12"/>
    <p:sldId id="298" r:id="rId13"/>
    <p:sldId id="262" r:id="rId14"/>
    <p:sldId id="322" r:id="rId15"/>
    <p:sldId id="323" r:id="rId16"/>
    <p:sldId id="324" r:id="rId17"/>
    <p:sldId id="325" r:id="rId18"/>
    <p:sldId id="326" r:id="rId19"/>
    <p:sldId id="327" r:id="rId20"/>
    <p:sldId id="328" r:id="rId21"/>
    <p:sldId id="329" r:id="rId22"/>
    <p:sldId id="265" r:id="rId23"/>
    <p:sldId id="264" r:id="rId24"/>
    <p:sldId id="316" r:id="rId25"/>
    <p:sldId id="315" r:id="rId26"/>
    <p:sldId id="266" r:id="rId27"/>
    <p:sldId id="267" r:id="rId28"/>
    <p:sldId id="268" r:id="rId29"/>
    <p:sldId id="270" r:id="rId30"/>
    <p:sldId id="269" r:id="rId31"/>
    <p:sldId id="271" r:id="rId32"/>
    <p:sldId id="272" r:id="rId33"/>
    <p:sldId id="317" r:id="rId34"/>
    <p:sldId id="273" r:id="rId35"/>
    <p:sldId id="274" r:id="rId36"/>
    <p:sldId id="318" r:id="rId37"/>
    <p:sldId id="275" r:id="rId38"/>
    <p:sldId id="303" r:id="rId39"/>
    <p:sldId id="279" r:id="rId40"/>
    <p:sldId id="304" r:id="rId41"/>
    <p:sldId id="305" r:id="rId42"/>
    <p:sldId id="306" r:id="rId43"/>
    <p:sldId id="307" r:id="rId44"/>
    <p:sldId id="308" r:id="rId45"/>
    <p:sldId id="309" r:id="rId46"/>
    <p:sldId id="310" r:id="rId47"/>
    <p:sldId id="283" r:id="rId48"/>
    <p:sldId id="280" r:id="rId49"/>
    <p:sldId id="281" r:id="rId50"/>
    <p:sldId id="282" r:id="rId51"/>
    <p:sldId id="319" r:id="rId52"/>
    <p:sldId id="285" r:id="rId53"/>
    <p:sldId id="320" r:id="rId54"/>
    <p:sldId id="287" r:id="rId55"/>
    <p:sldId id="331" r:id="rId56"/>
    <p:sldId id="333" r:id="rId57"/>
    <p:sldId id="334" r:id="rId58"/>
    <p:sldId id="330" r:id="rId59"/>
    <p:sldId id="311" r:id="rId60"/>
    <p:sldId id="288" r:id="rId61"/>
    <p:sldId id="286" r:id="rId62"/>
    <p:sldId id="290" r:id="rId63"/>
    <p:sldId id="312" r:id="rId64"/>
    <p:sldId id="289" r:id="rId65"/>
    <p:sldId id="292" r:id="rId66"/>
    <p:sldId id="293" r:id="rId67"/>
    <p:sldId id="313" r:id="rId68"/>
    <p:sldId id="291" r:id="rId69"/>
    <p:sldId id="296" r:id="rId70"/>
    <p:sldId id="314"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0" autoAdjust="0"/>
    <p:restoredTop sz="94526" autoAdjust="0"/>
  </p:normalViewPr>
  <p:slideViewPr>
    <p:cSldViewPr>
      <p:cViewPr varScale="1">
        <p:scale>
          <a:sx n="102" d="100"/>
          <a:sy n="102" d="100"/>
        </p:scale>
        <p:origin x="-8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E127F6F-CC60-4111-9B3C-493A1D278AAA}" type="slidenum">
              <a:rPr lang="en-US"/>
              <a:pPr/>
              <a:t>‹#›</a:t>
            </a:fld>
            <a:endParaRPr lang="en-US"/>
          </a:p>
        </p:txBody>
      </p:sp>
    </p:spTree>
    <p:extLst>
      <p:ext uri="{BB962C8B-B14F-4D97-AF65-F5344CB8AC3E}">
        <p14:creationId xmlns:p14="http://schemas.microsoft.com/office/powerpoint/2010/main" val="29864046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8853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58686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5730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7793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073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04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88307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45801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3165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6497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216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2509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6863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96643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4621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2035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70610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89315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8029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9211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AD60086-F682-459E-8FDA-3F3C7A276486}" type="slidenum">
              <a:rPr lang="en-US"/>
              <a:pPr eaLnBrk="1" hangingPunct="1"/>
              <a:t>28</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568527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81511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85465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26673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96396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93189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857404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2879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7715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18160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9740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84491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5410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82427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9227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89491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1267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307574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355570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7037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2463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638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940736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69732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8614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715453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55923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05975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9415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20714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78643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1197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501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647365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5395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132326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521953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1822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0434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880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342257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035624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654329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461828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78159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C5F31A1-CB58-481A-B66D-DF758424BB99}" type="slidenum">
              <a:rPr lang="en-US"/>
              <a:pPr eaLnBrk="1" hangingPunct="1"/>
              <a:t>69</a:t>
            </a:fld>
            <a:endParaRPr lang="en-US"/>
          </a:p>
        </p:txBody>
      </p:sp>
    </p:spTree>
    <p:extLst>
      <p:ext uri="{BB962C8B-B14F-4D97-AF65-F5344CB8AC3E}">
        <p14:creationId xmlns:p14="http://schemas.microsoft.com/office/powerpoint/2010/main" val="85172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91757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152525" y="692150"/>
            <a:ext cx="4554538" cy="3416300"/>
          </a:xfrm>
          <a:ln/>
        </p:spPr>
      </p:sp>
      <p:sp>
        <p:nvSpPr>
          <p:cNvPr id="12595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294771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0295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9625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a:t>7-</a:t>
            </a:r>
            <a:fld id="{913D2A7E-A54E-4090-9082-52F3C57E86FD}" type="slidenum">
              <a:rPr lang="en-US"/>
              <a:pPr/>
              <a:t>‹#›</a:t>
            </a:fld>
            <a:endParaRPr lang="en-US"/>
          </a:p>
          <a:p>
            <a:endParaRPr lang="en-US"/>
          </a:p>
        </p:txBody>
      </p:sp>
    </p:spTree>
    <p:extLst>
      <p:ext uri="{BB962C8B-B14F-4D97-AF65-F5344CB8AC3E}">
        <p14:creationId xmlns:p14="http://schemas.microsoft.com/office/powerpoint/2010/main" val="123608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a:t>7-</a:t>
            </a:r>
            <a:fld id="{5C29BE9A-2DF3-406A-A132-4557694CD486}" type="slidenum">
              <a:rPr lang="en-US"/>
              <a:pPr/>
              <a:t>‹#›</a:t>
            </a:fld>
            <a:endParaRPr lang="en-US"/>
          </a:p>
          <a:p>
            <a:endParaRPr lang="en-US"/>
          </a:p>
        </p:txBody>
      </p:sp>
    </p:spTree>
    <p:extLst>
      <p:ext uri="{BB962C8B-B14F-4D97-AF65-F5344CB8AC3E}">
        <p14:creationId xmlns:p14="http://schemas.microsoft.com/office/powerpoint/2010/main" val="1464608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a:t>7-</a:t>
            </a:r>
            <a:fld id="{19E85E32-6044-4588-A941-42F89B49DBA9}" type="slidenum">
              <a:rPr lang="en-US"/>
              <a:pPr/>
              <a:t>‹#›</a:t>
            </a:fld>
            <a:endParaRPr lang="en-US"/>
          </a:p>
          <a:p>
            <a:endParaRPr lang="en-US"/>
          </a:p>
        </p:txBody>
      </p:sp>
    </p:spTree>
    <p:extLst>
      <p:ext uri="{BB962C8B-B14F-4D97-AF65-F5344CB8AC3E}">
        <p14:creationId xmlns:p14="http://schemas.microsoft.com/office/powerpoint/2010/main" val="861969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a:t>7-</a:t>
            </a:r>
            <a:fld id="{7621CEFD-2E20-43B8-90AE-2288D3C72D87}" type="slidenum">
              <a:rPr lang="en-US"/>
              <a:pPr/>
              <a:t>‹#›</a:t>
            </a:fld>
            <a:endParaRPr lang="en-US"/>
          </a:p>
          <a:p>
            <a:endParaRPr lang="en-US"/>
          </a:p>
        </p:txBody>
      </p:sp>
    </p:spTree>
    <p:extLst>
      <p:ext uri="{BB962C8B-B14F-4D97-AF65-F5344CB8AC3E}">
        <p14:creationId xmlns:p14="http://schemas.microsoft.com/office/powerpoint/2010/main" val="148044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a:t>7-</a:t>
            </a:r>
            <a:fld id="{9986268D-5304-469B-BEE6-DBE66B561B97}" type="slidenum">
              <a:rPr lang="en-US"/>
              <a:pPr/>
              <a:t>‹#›</a:t>
            </a:fld>
            <a:endParaRPr lang="en-US"/>
          </a:p>
          <a:p>
            <a:endParaRPr lang="en-US"/>
          </a:p>
        </p:txBody>
      </p:sp>
    </p:spTree>
    <p:extLst>
      <p:ext uri="{BB962C8B-B14F-4D97-AF65-F5344CB8AC3E}">
        <p14:creationId xmlns:p14="http://schemas.microsoft.com/office/powerpoint/2010/main" val="145524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lvl1pPr>
          </a:lstStyle>
          <a:p>
            <a:r>
              <a:rPr lang="en-US"/>
              <a:t>7-</a:t>
            </a:r>
            <a:fld id="{0446CB85-8DD0-4804-AC25-BC5B9CB82240}" type="slidenum">
              <a:rPr lang="en-US"/>
              <a:pPr/>
              <a:t>‹#›</a:t>
            </a:fld>
            <a:endParaRPr lang="en-US"/>
          </a:p>
          <a:p>
            <a:endParaRPr lang="en-US"/>
          </a:p>
        </p:txBody>
      </p:sp>
    </p:spTree>
    <p:extLst>
      <p:ext uri="{BB962C8B-B14F-4D97-AF65-F5344CB8AC3E}">
        <p14:creationId xmlns:p14="http://schemas.microsoft.com/office/powerpoint/2010/main" val="3679360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a:t>7-</a:t>
            </a:r>
            <a:fld id="{96048BD8-5A51-49B8-83F8-DB48CE29A839}" type="slidenum">
              <a:rPr lang="en-US"/>
              <a:pPr/>
              <a:t>‹#›</a:t>
            </a:fld>
            <a:endParaRPr lang="en-US"/>
          </a:p>
          <a:p>
            <a:endParaRPr lang="en-US"/>
          </a:p>
        </p:txBody>
      </p:sp>
    </p:spTree>
    <p:extLst>
      <p:ext uri="{BB962C8B-B14F-4D97-AF65-F5344CB8AC3E}">
        <p14:creationId xmlns:p14="http://schemas.microsoft.com/office/powerpoint/2010/main" val="56249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8" name="Rectangle 6"/>
          <p:cNvSpPr>
            <a:spLocks noGrp="1" noChangeArrowheads="1"/>
          </p:cNvSpPr>
          <p:nvPr>
            <p:ph type="sldNum" sz="quarter" idx="11"/>
          </p:nvPr>
        </p:nvSpPr>
        <p:spPr>
          <a:ln/>
        </p:spPr>
        <p:txBody>
          <a:bodyPr/>
          <a:lstStyle>
            <a:lvl1pPr>
              <a:defRPr/>
            </a:lvl1pPr>
          </a:lstStyle>
          <a:p>
            <a:r>
              <a:rPr lang="en-US"/>
              <a:t>7-</a:t>
            </a:r>
            <a:fld id="{42778BAB-D727-497B-9675-37B606AC42CA}" type="slidenum">
              <a:rPr lang="en-US"/>
              <a:pPr/>
              <a:t>‹#›</a:t>
            </a:fld>
            <a:endParaRPr lang="en-US"/>
          </a:p>
          <a:p>
            <a:endParaRPr lang="en-US"/>
          </a:p>
        </p:txBody>
      </p:sp>
    </p:spTree>
    <p:extLst>
      <p:ext uri="{BB962C8B-B14F-4D97-AF65-F5344CB8AC3E}">
        <p14:creationId xmlns:p14="http://schemas.microsoft.com/office/powerpoint/2010/main" val="141968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4" name="Rectangle 6"/>
          <p:cNvSpPr>
            <a:spLocks noGrp="1" noChangeArrowheads="1"/>
          </p:cNvSpPr>
          <p:nvPr>
            <p:ph type="sldNum" sz="quarter" idx="11"/>
          </p:nvPr>
        </p:nvSpPr>
        <p:spPr>
          <a:ln/>
        </p:spPr>
        <p:txBody>
          <a:bodyPr/>
          <a:lstStyle>
            <a:lvl1pPr>
              <a:defRPr/>
            </a:lvl1pPr>
          </a:lstStyle>
          <a:p>
            <a:r>
              <a:rPr lang="en-US"/>
              <a:t>7-</a:t>
            </a:r>
            <a:fld id="{3F72310C-2D96-473B-9FE5-BEAA6CCE7878}" type="slidenum">
              <a:rPr lang="en-US"/>
              <a:pPr/>
              <a:t>‹#›</a:t>
            </a:fld>
            <a:endParaRPr lang="en-US"/>
          </a:p>
          <a:p>
            <a:endParaRPr lang="en-US"/>
          </a:p>
        </p:txBody>
      </p:sp>
    </p:spTree>
    <p:extLst>
      <p:ext uri="{BB962C8B-B14F-4D97-AF65-F5344CB8AC3E}">
        <p14:creationId xmlns:p14="http://schemas.microsoft.com/office/powerpoint/2010/main" val="223406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3" name="Rectangle 6"/>
          <p:cNvSpPr>
            <a:spLocks noGrp="1" noChangeArrowheads="1"/>
          </p:cNvSpPr>
          <p:nvPr>
            <p:ph type="sldNum" sz="quarter" idx="11"/>
          </p:nvPr>
        </p:nvSpPr>
        <p:spPr>
          <a:ln/>
        </p:spPr>
        <p:txBody>
          <a:bodyPr/>
          <a:lstStyle>
            <a:lvl1pPr>
              <a:defRPr/>
            </a:lvl1pPr>
          </a:lstStyle>
          <a:p>
            <a:r>
              <a:rPr lang="en-US"/>
              <a:t>7-</a:t>
            </a:r>
            <a:fld id="{458F31E9-9E98-415B-ABD9-21AF52C68E79}" type="slidenum">
              <a:rPr lang="en-US"/>
              <a:pPr/>
              <a:t>‹#›</a:t>
            </a:fld>
            <a:endParaRPr lang="en-US"/>
          </a:p>
          <a:p>
            <a:endParaRPr lang="en-US"/>
          </a:p>
        </p:txBody>
      </p:sp>
    </p:spTree>
    <p:extLst>
      <p:ext uri="{BB962C8B-B14F-4D97-AF65-F5344CB8AC3E}">
        <p14:creationId xmlns:p14="http://schemas.microsoft.com/office/powerpoint/2010/main" val="2878470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a:t>7-</a:t>
            </a:r>
            <a:fld id="{C4C7491E-79D2-49C1-8306-84395E066699}" type="slidenum">
              <a:rPr lang="en-US"/>
              <a:pPr/>
              <a:t>‹#›</a:t>
            </a:fld>
            <a:endParaRPr lang="en-US"/>
          </a:p>
          <a:p>
            <a:endParaRPr lang="en-US"/>
          </a:p>
        </p:txBody>
      </p:sp>
    </p:spTree>
    <p:extLst>
      <p:ext uri="{BB962C8B-B14F-4D97-AF65-F5344CB8AC3E}">
        <p14:creationId xmlns:p14="http://schemas.microsoft.com/office/powerpoint/2010/main" val="335434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dirty="0"/>
          </a:p>
        </p:txBody>
      </p:sp>
      <p:sp>
        <p:nvSpPr>
          <p:cNvPr id="6" name="Rectangle 6"/>
          <p:cNvSpPr>
            <a:spLocks noGrp="1" noChangeArrowheads="1"/>
          </p:cNvSpPr>
          <p:nvPr>
            <p:ph type="sldNum" sz="quarter" idx="11"/>
          </p:nvPr>
        </p:nvSpPr>
        <p:spPr>
          <a:ln/>
        </p:spPr>
        <p:txBody>
          <a:bodyPr/>
          <a:lstStyle>
            <a:lvl1pPr>
              <a:defRPr/>
            </a:lvl1pPr>
          </a:lstStyle>
          <a:p>
            <a:r>
              <a:rPr lang="en-US"/>
              <a:t>7-</a:t>
            </a:r>
            <a:fld id="{36FBCE8F-B733-4CFE-BAD1-2EAFA4DD91A7}" type="slidenum">
              <a:rPr lang="en-US"/>
              <a:pPr/>
              <a:t>‹#›</a:t>
            </a:fld>
            <a:endParaRPr lang="en-US"/>
          </a:p>
          <a:p>
            <a:endParaRPr lang="en-US"/>
          </a:p>
        </p:txBody>
      </p:sp>
    </p:spTree>
    <p:extLst>
      <p:ext uri="{BB962C8B-B14F-4D97-AF65-F5344CB8AC3E}">
        <p14:creationId xmlns:p14="http://schemas.microsoft.com/office/powerpoint/2010/main" val="36739798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7-</a:t>
            </a:r>
            <a:fld id="{D21383C9-4AAF-4C2C-B03B-CA9DF28A168A}"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cid:3287383400_2177562" TargetMode="External"/><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0"/>
            <a:ext cx="9144000" cy="2362200"/>
          </a:xfrm>
          <a:solidFill>
            <a:srgbClr val="0000CC"/>
          </a:solidFill>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Seven:</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SQL for Database Construction</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and Application Processing</a:t>
            </a:r>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DCL</a:t>
            </a:r>
          </a:p>
        </p:txBody>
      </p:sp>
      <p:sp>
        <p:nvSpPr>
          <p:cNvPr id="23555"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B0F0"/>
                </a:solidFill>
              </a:rPr>
              <a:t>Data control language (DCL)</a:t>
            </a:r>
            <a:r>
              <a:rPr lang="en-US" dirty="0" smtClean="0">
                <a:solidFill>
                  <a:srgbClr val="00B0F0"/>
                </a:solidFill>
              </a:rPr>
              <a:t> </a:t>
            </a:r>
            <a:r>
              <a:rPr lang="en-US" dirty="0" smtClean="0"/>
              <a:t>statements</a:t>
            </a:r>
          </a:p>
          <a:p>
            <a:pPr lvl="1" eaLnBrk="1" hangingPunct="1">
              <a:lnSpc>
                <a:spcPct val="90000"/>
              </a:lnSpc>
            </a:pPr>
            <a:r>
              <a:rPr lang="en-US" dirty="0" smtClean="0"/>
              <a:t>Used to grant (or revoke) database permissions to (from) users and groups</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2012)</a:t>
            </a:r>
          </a:p>
          <a:p>
            <a:pPr lvl="2" eaLnBrk="1" hangingPunct="1">
              <a:lnSpc>
                <a:spcPct val="90000"/>
              </a:lnSpc>
            </a:pPr>
            <a:r>
              <a:rPr lang="en-US" dirty="0" smtClean="0"/>
              <a:t>10B (Oracle Database 11</a:t>
            </a:r>
            <a:r>
              <a:rPr lang="en-US" i="1" dirty="0" smtClean="0"/>
              <a:t>g</a:t>
            </a:r>
            <a:r>
              <a:rPr lang="en-US" dirty="0" smtClean="0"/>
              <a:t> Release 2)</a:t>
            </a:r>
          </a:p>
          <a:p>
            <a:pPr lvl="2"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10</a:t>
            </a:fld>
            <a:endParaRPr lang="en-US" smtClean="0"/>
          </a:p>
          <a:p>
            <a:pPr>
              <a:defRPr/>
            </a:pPr>
            <a:endParaRPr lang="en-US" dirty="0"/>
          </a:p>
        </p:txBody>
      </p:sp>
    </p:spTree>
    <p:extLst>
      <p:ext uri="{BB962C8B-B14F-4D97-AF65-F5344CB8AC3E}">
        <p14:creationId xmlns:p14="http://schemas.microsoft.com/office/powerpoint/2010/main" val="934176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smtClean="0"/>
              <a:t>Chapter 7 SQL Elements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11</a:t>
            </a:fld>
            <a:endParaRPr lang="en-US" smtClean="0"/>
          </a:p>
          <a:p>
            <a:endParaRPr lang="en-US"/>
          </a:p>
        </p:txBody>
      </p:sp>
      <p:pic>
        <p:nvPicPr>
          <p:cNvPr id="4" name="Picture 3"/>
          <p:cNvPicPr>
            <a:picLocks noChangeAspect="1"/>
          </p:cNvPicPr>
          <p:nvPr/>
        </p:nvPicPr>
        <p:blipFill>
          <a:blip r:embed="rId3"/>
          <a:stretch>
            <a:fillRect/>
          </a:stretch>
        </p:blipFill>
        <p:spPr>
          <a:xfrm>
            <a:off x="2558845" y="1503634"/>
            <a:ext cx="3971495" cy="474159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504683"/>
            <a:ext cx="8192000" cy="4288000"/>
          </a:xfrm>
          <a:prstGeom prst="rect">
            <a:avLst/>
          </a:prstGeom>
        </p:spPr>
      </p:pic>
      <p:sp>
        <p:nvSpPr>
          <p:cNvPr id="9219" name="Rectangle 2"/>
          <p:cNvSpPr>
            <a:spLocks noGrp="1" noChangeArrowheads="1"/>
          </p:cNvSpPr>
          <p:nvPr>
            <p:ph type="title"/>
          </p:nvPr>
        </p:nvSpPr>
        <p:spPr/>
        <p:txBody>
          <a:bodyPr/>
          <a:lstStyle/>
          <a:p>
            <a:pPr eaLnBrk="1" hangingPunct="1"/>
            <a:r>
              <a:rPr lang="en-US" smtClean="0"/>
              <a:t>Creating the VRG Database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7621CEFD-2E20-43B8-90AE-2288D3C72D87}" type="slidenum">
              <a:rPr lang="en-US" smtClean="0"/>
              <a:pPr/>
              <a:t>12</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3201" y="4127719"/>
            <a:ext cx="5867400" cy="1664704"/>
          </a:xfrm>
          <a:prstGeom prst="rect">
            <a:avLst/>
          </a:prstGeom>
        </p:spPr>
      </p:pic>
      <p:sp>
        <p:nvSpPr>
          <p:cNvPr id="10242" name="Rectangle 2"/>
          <p:cNvSpPr>
            <a:spLocks noGrp="1" noChangeArrowheads="1"/>
          </p:cNvSpPr>
          <p:nvPr>
            <p:ph type="title"/>
          </p:nvPr>
        </p:nvSpPr>
        <p:spPr/>
        <p:txBody>
          <a:bodyPr/>
          <a:lstStyle/>
          <a:p>
            <a:pPr eaLnBrk="1" hangingPunct="1"/>
            <a:r>
              <a:rPr lang="en-US" smtClean="0"/>
              <a:t>CREATE TABLE</a:t>
            </a:r>
          </a:p>
        </p:txBody>
      </p:sp>
      <p:sp>
        <p:nvSpPr>
          <p:cNvPr id="13315" name="Rectangle 3"/>
          <p:cNvSpPr>
            <a:spLocks noGrp="1" noChangeArrowheads="1"/>
          </p:cNvSpPr>
          <p:nvPr>
            <p:ph type="body" sz="half" idx="1"/>
          </p:nvPr>
        </p:nvSpPr>
        <p:spPr>
          <a:xfrm>
            <a:off x="457200" y="1600200"/>
            <a:ext cx="8153400" cy="4525963"/>
          </a:xfrm>
        </p:spPr>
        <p:txBody>
          <a:bodyPr/>
          <a:lstStyle/>
          <a:p>
            <a:pPr eaLnBrk="1" hangingPunct="1">
              <a:buClr>
                <a:schemeClr val="tx1"/>
              </a:buClr>
            </a:pPr>
            <a:r>
              <a:rPr lang="en-US" sz="2800" smtClean="0">
                <a:solidFill>
                  <a:srgbClr val="0099CC"/>
                </a:solidFill>
              </a:rPr>
              <a:t>CREATE TABLE </a:t>
            </a:r>
            <a:r>
              <a:rPr lang="en-US" sz="2800" smtClean="0"/>
              <a:t>statement is used for creating relations.</a:t>
            </a:r>
          </a:p>
          <a:p>
            <a:pPr eaLnBrk="1" hangingPunct="1"/>
            <a:r>
              <a:rPr lang="en-US" sz="2800" smtClean="0"/>
              <a:t>Each column is described with three parts: </a:t>
            </a:r>
            <a:r>
              <a:rPr lang="en-US" sz="2800" smtClean="0">
                <a:solidFill>
                  <a:srgbClr val="0099CC"/>
                </a:solidFill>
              </a:rPr>
              <a:t>column name</a:t>
            </a:r>
            <a:r>
              <a:rPr lang="en-US" sz="2800" smtClean="0"/>
              <a:t>, </a:t>
            </a:r>
            <a:r>
              <a:rPr lang="en-US" sz="2800" smtClean="0">
                <a:solidFill>
                  <a:srgbClr val="0099CC"/>
                </a:solidFill>
              </a:rPr>
              <a:t>data type</a:t>
            </a:r>
            <a:r>
              <a:rPr lang="en-US" sz="2800" smtClean="0"/>
              <a:t>, and </a:t>
            </a:r>
            <a:r>
              <a:rPr lang="en-US" sz="2800" smtClean="0">
                <a:solidFill>
                  <a:srgbClr val="0099CC"/>
                </a:solidFill>
              </a:rPr>
              <a:t>optional constraints</a:t>
            </a:r>
            <a:r>
              <a:rPr lang="en-US" sz="2800" smtClean="0"/>
              <a:t>.</a:t>
            </a:r>
          </a:p>
          <a:p>
            <a:pPr eaLnBrk="1" hangingPunct="1"/>
            <a:r>
              <a:rPr lang="en-US" sz="2800" smtClean="0"/>
              <a:t>Example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7621CEFD-2E20-43B8-90AE-2288D3C72D87}" type="slidenum">
              <a:rPr lang="en-US" smtClean="0"/>
              <a:pPr/>
              <a:t>13</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lide(fromBottom)">
                                      <p:cBhvr>
                                        <p:cTn id="7" dur="5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slide(fromBottom)">
                                      <p:cBhvr>
                                        <p:cTn id="12" dur="500"/>
                                        <p:tgtEl>
                                          <p:spTgt spid="13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slide(fromBottom)">
                                      <p:cBhvr>
                                        <p:cTn id="17"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1020762"/>
          </a:xfrm>
        </p:spPr>
        <p:txBody>
          <a:bodyPr/>
          <a:lstStyle/>
          <a:p>
            <a:pPr eaLnBrk="1" hangingPunct="1"/>
            <a:r>
              <a:rPr lang="en-US" sz="4000" dirty="0" smtClean="0"/>
              <a:t>Specify Column Properties:</a:t>
            </a:r>
            <a:br>
              <a:rPr lang="en-US" sz="4000" dirty="0" smtClean="0"/>
            </a:br>
            <a:r>
              <a:rPr lang="en-US" sz="2400" dirty="0" smtClean="0"/>
              <a:t>SQL Server 2012 Data Types 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14</a:t>
            </a:fld>
            <a:endParaRPr lang="en-US" smtClean="0"/>
          </a:p>
          <a:p>
            <a:endParaRPr lang="en-US"/>
          </a:p>
        </p:txBody>
      </p:sp>
      <p:pic>
        <p:nvPicPr>
          <p:cNvPr id="4" name="Picture 3"/>
          <p:cNvPicPr>
            <a:picLocks noChangeAspect="1"/>
          </p:cNvPicPr>
          <p:nvPr/>
        </p:nvPicPr>
        <p:blipFill>
          <a:blip r:embed="rId3"/>
          <a:stretch>
            <a:fillRect/>
          </a:stretch>
        </p:blipFill>
        <p:spPr>
          <a:xfrm>
            <a:off x="1600200" y="1371600"/>
            <a:ext cx="5852667" cy="4758711"/>
          </a:xfrm>
          <a:prstGeom prst="rect">
            <a:avLst/>
          </a:prstGeom>
        </p:spPr>
      </p:pic>
    </p:spTree>
    <p:extLst>
      <p:ext uri="{BB962C8B-B14F-4D97-AF65-F5344CB8AC3E}">
        <p14:creationId xmlns:p14="http://schemas.microsoft.com/office/powerpoint/2010/main" val="1051976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15</a:t>
            </a:fld>
            <a:endParaRPr lang="en-US" smtClean="0"/>
          </a:p>
          <a:p>
            <a:endParaRPr lang="en-US"/>
          </a:p>
        </p:txBody>
      </p:sp>
      <p:pic>
        <p:nvPicPr>
          <p:cNvPr id="6" name="Picture 5"/>
          <p:cNvPicPr>
            <a:picLocks noChangeAspect="1"/>
          </p:cNvPicPr>
          <p:nvPr/>
        </p:nvPicPr>
        <p:blipFill>
          <a:blip r:embed="rId3"/>
          <a:stretch>
            <a:fillRect/>
          </a:stretch>
        </p:blipFill>
        <p:spPr>
          <a:xfrm>
            <a:off x="1600202" y="1295400"/>
            <a:ext cx="5350000" cy="3200000"/>
          </a:xfrm>
          <a:prstGeom prst="rect">
            <a:avLst/>
          </a:prstGeom>
        </p:spPr>
      </p:pic>
      <p:pic>
        <p:nvPicPr>
          <p:cNvPr id="5" name="Picture 4"/>
          <p:cNvPicPr>
            <a:picLocks noChangeAspect="1"/>
          </p:cNvPicPr>
          <p:nvPr/>
        </p:nvPicPr>
        <p:blipFill>
          <a:blip r:embed="rId4"/>
          <a:stretch>
            <a:fillRect/>
          </a:stretch>
        </p:blipFill>
        <p:spPr>
          <a:xfrm>
            <a:off x="1600200" y="4495800"/>
            <a:ext cx="5350002" cy="1687968"/>
          </a:xfrm>
          <a:prstGeom prst="rect">
            <a:avLst/>
          </a:prstGeom>
        </p:spPr>
      </p:pic>
    </p:spTree>
    <p:extLst>
      <p:ext uri="{BB962C8B-B14F-4D97-AF65-F5344CB8AC3E}">
        <p14:creationId xmlns:p14="http://schemas.microsoft.com/office/powerpoint/2010/main" val="4159741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274638"/>
            <a:ext cx="8229600" cy="930076"/>
          </a:xfrm>
        </p:spPr>
        <p:txBody>
          <a:bodyPr/>
          <a:lstStyle/>
          <a:p>
            <a:pPr eaLnBrk="1" hangingPunct="1"/>
            <a:r>
              <a:rPr lang="en-US" sz="4000" dirty="0" smtClean="0"/>
              <a:t>Specify Column Properties:</a:t>
            </a:r>
            <a:br>
              <a:rPr lang="en-US" sz="4000" dirty="0" smtClean="0"/>
            </a:br>
            <a:r>
              <a:rPr lang="en-US" sz="2400" dirty="0" smtClean="0"/>
              <a:t>SQL Server 2012 Data Types III</a:t>
            </a:r>
            <a:endParaRPr lang="en-US" sz="36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16</a:t>
            </a:fld>
            <a:endParaRPr lang="en-US" smtClean="0"/>
          </a:p>
          <a:p>
            <a:endParaRPr lang="en-US"/>
          </a:p>
        </p:txBody>
      </p:sp>
      <p:pic>
        <p:nvPicPr>
          <p:cNvPr id="4" name="Picture 3"/>
          <p:cNvPicPr>
            <a:picLocks noChangeAspect="1"/>
          </p:cNvPicPr>
          <p:nvPr/>
        </p:nvPicPr>
        <p:blipFill>
          <a:blip r:embed="rId3"/>
          <a:stretch>
            <a:fillRect/>
          </a:stretch>
        </p:blipFill>
        <p:spPr>
          <a:xfrm>
            <a:off x="1828800" y="1261363"/>
            <a:ext cx="5666431" cy="4924038"/>
          </a:xfrm>
          <a:prstGeom prst="rect">
            <a:avLst/>
          </a:prstGeom>
        </p:spPr>
      </p:pic>
    </p:spTree>
    <p:extLst>
      <p:ext uri="{BB962C8B-B14F-4D97-AF65-F5344CB8AC3E}">
        <p14:creationId xmlns:p14="http://schemas.microsoft.com/office/powerpoint/2010/main" val="71195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17</a:t>
            </a:fld>
            <a:endParaRPr lang="en-US" smtClean="0"/>
          </a:p>
          <a:p>
            <a:endParaRPr lang="en-US"/>
          </a:p>
        </p:txBody>
      </p:sp>
      <p:pic>
        <p:nvPicPr>
          <p:cNvPr id="4" name="Picture 3"/>
          <p:cNvPicPr>
            <a:picLocks noChangeAspect="1"/>
          </p:cNvPicPr>
          <p:nvPr/>
        </p:nvPicPr>
        <p:blipFill>
          <a:blip r:embed="rId3"/>
          <a:stretch>
            <a:fillRect/>
          </a:stretch>
        </p:blipFill>
        <p:spPr>
          <a:xfrm>
            <a:off x="1718667" y="1752600"/>
            <a:ext cx="5706666" cy="1028571"/>
          </a:xfrm>
          <a:prstGeom prst="rect">
            <a:avLst/>
          </a:prstGeom>
        </p:spPr>
      </p:pic>
      <p:pic>
        <p:nvPicPr>
          <p:cNvPr id="6" name="Picture 5"/>
          <p:cNvPicPr>
            <a:picLocks noChangeAspect="1"/>
          </p:cNvPicPr>
          <p:nvPr/>
        </p:nvPicPr>
        <p:blipFill>
          <a:blip r:embed="rId4"/>
          <a:stretch>
            <a:fillRect/>
          </a:stretch>
        </p:blipFill>
        <p:spPr>
          <a:xfrm>
            <a:off x="1718667" y="2743200"/>
            <a:ext cx="5706666" cy="2956190"/>
          </a:xfrm>
          <a:prstGeom prst="rect">
            <a:avLst/>
          </a:prstGeom>
        </p:spPr>
      </p:pic>
    </p:spTree>
    <p:extLst>
      <p:ext uri="{BB962C8B-B14F-4D97-AF65-F5344CB8AC3E}">
        <p14:creationId xmlns:p14="http://schemas.microsoft.com/office/powerpoint/2010/main" val="3590880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18</a:t>
            </a:fld>
            <a:endParaRPr lang="en-US" smtClean="0"/>
          </a:p>
          <a:p>
            <a:endParaRPr lang="en-US"/>
          </a:p>
        </p:txBody>
      </p:sp>
      <p:pic>
        <p:nvPicPr>
          <p:cNvPr id="5" name="Picture 4"/>
          <p:cNvPicPr>
            <a:picLocks noChangeAspect="1"/>
          </p:cNvPicPr>
          <p:nvPr/>
        </p:nvPicPr>
        <p:blipFill>
          <a:blip r:embed="rId3"/>
          <a:stretch>
            <a:fillRect/>
          </a:stretch>
        </p:blipFill>
        <p:spPr>
          <a:xfrm>
            <a:off x="1897000" y="1483416"/>
            <a:ext cx="5350000" cy="4692857"/>
          </a:xfrm>
          <a:prstGeom prst="rect">
            <a:avLst/>
          </a:prstGeom>
        </p:spPr>
      </p:pic>
    </p:spTree>
    <p:extLst>
      <p:ext uri="{BB962C8B-B14F-4D97-AF65-F5344CB8AC3E}">
        <p14:creationId xmlns:p14="http://schemas.microsoft.com/office/powerpoint/2010/main" val="2504623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09334"/>
            <a:ext cx="5699047" cy="4586666"/>
          </a:xfrm>
          <a:prstGeom prst="rect">
            <a:avLst/>
          </a:prstGeom>
        </p:spPr>
      </p:pic>
      <p:sp>
        <p:nvSpPr>
          <p:cNvPr id="15362"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Oracle Database 11g Release 2 Data Types III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19</a:t>
            </a:fld>
            <a:endParaRPr lang="en-US" smtClean="0"/>
          </a:p>
          <a:p>
            <a:endParaRPr lang="en-US"/>
          </a:p>
        </p:txBody>
      </p:sp>
    </p:spTree>
    <p:extLst>
      <p:ext uri="{BB962C8B-B14F-4D97-AF65-F5344CB8AC3E}">
        <p14:creationId xmlns:p14="http://schemas.microsoft.com/office/powerpoint/2010/main" val="2388025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200" dirty="0" smtClean="0"/>
              <a:t>To create and manage table structures using SQL statements</a:t>
            </a:r>
          </a:p>
          <a:p>
            <a:pPr eaLnBrk="1" hangingPunct="1"/>
            <a:r>
              <a:rPr lang="en-US" sz="2200" dirty="0" smtClean="0"/>
              <a:t>To understand how referential integrity actions are implemented in SQL statements</a:t>
            </a:r>
          </a:p>
          <a:p>
            <a:pPr eaLnBrk="1" hangingPunct="1"/>
            <a:r>
              <a:rPr lang="en-US" sz="2200" dirty="0" smtClean="0"/>
              <a:t>To create and use SQL constraints</a:t>
            </a:r>
          </a:p>
          <a:p>
            <a:pPr eaLnBrk="1" hangingPunct="1"/>
            <a:r>
              <a:rPr lang="en-US" sz="2200" dirty="0" smtClean="0"/>
              <a:t>To understand several uses for SQL views</a:t>
            </a:r>
          </a:p>
          <a:p>
            <a:pPr eaLnBrk="1" hangingPunct="1"/>
            <a:r>
              <a:rPr lang="en-US" sz="2200" dirty="0" smtClean="0"/>
              <a:t>To use SQL statements to create and use views</a:t>
            </a:r>
          </a:p>
          <a:p>
            <a:pPr eaLnBrk="1" hangingPunct="1"/>
            <a:r>
              <a:rPr lang="en-US" sz="2200" dirty="0" smtClean="0"/>
              <a:t>To gain an understanding of how SQL is used in an application program</a:t>
            </a:r>
          </a:p>
          <a:p>
            <a:pPr eaLnBrk="1" hangingPunct="1"/>
            <a:r>
              <a:rPr lang="en-US" sz="2200" dirty="0" smtClean="0"/>
              <a:t>To understand SQL/Persistent Stored Modules (SQL/PSM)</a:t>
            </a:r>
          </a:p>
          <a:p>
            <a:pPr eaLnBrk="1" hangingPunct="1"/>
            <a:r>
              <a:rPr lang="en-US" sz="2200" dirty="0" smtClean="0"/>
              <a:t>To understand how to create and use user-defined functions</a:t>
            </a:r>
          </a:p>
          <a:p>
            <a:pPr eaLnBrk="1" hangingPunct="1"/>
            <a:r>
              <a:rPr lang="en-US" sz="2200" dirty="0" smtClean="0"/>
              <a:t>To understand how to create and use triggers</a:t>
            </a:r>
          </a:p>
          <a:p>
            <a:pPr eaLnBrk="1" hangingPunct="1"/>
            <a:r>
              <a:rPr lang="en-US" sz="2200" dirty="0" smtClean="0"/>
              <a:t>To understand how to create and use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20</a:t>
            </a:fld>
            <a:endParaRPr lang="en-US" smtClean="0"/>
          </a:p>
          <a:p>
            <a:endParaRPr lang="en-US"/>
          </a:p>
        </p:txBody>
      </p:sp>
      <p:pic>
        <p:nvPicPr>
          <p:cNvPr id="6" name="Picture 5"/>
          <p:cNvPicPr>
            <a:picLocks noChangeAspect="1"/>
          </p:cNvPicPr>
          <p:nvPr/>
        </p:nvPicPr>
        <p:blipFill>
          <a:blip r:embed="rId3"/>
          <a:stretch>
            <a:fillRect/>
          </a:stretch>
        </p:blipFill>
        <p:spPr>
          <a:xfrm>
            <a:off x="1722476" y="1524000"/>
            <a:ext cx="5699047" cy="4213334"/>
          </a:xfrm>
          <a:prstGeom prst="rect">
            <a:avLst/>
          </a:prstGeom>
        </p:spPr>
      </p:pic>
    </p:spTree>
    <p:extLst>
      <p:ext uri="{BB962C8B-B14F-4D97-AF65-F5344CB8AC3E}">
        <p14:creationId xmlns:p14="http://schemas.microsoft.com/office/powerpoint/2010/main" val="162534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2476" y="1524000"/>
            <a:ext cx="5699047" cy="4388571"/>
          </a:xfrm>
          <a:prstGeom prst="rect">
            <a:avLst/>
          </a:prstGeom>
        </p:spPr>
      </p:pic>
      <p:sp>
        <p:nvSpPr>
          <p:cNvPr id="16386" name="Rectangle 2"/>
          <p:cNvSpPr>
            <a:spLocks noGrp="1" noChangeArrowheads="1"/>
          </p:cNvSpPr>
          <p:nvPr>
            <p:ph type="title"/>
          </p:nvPr>
        </p:nvSpPr>
        <p:spPr/>
        <p:txBody>
          <a:bodyPr/>
          <a:lstStyle/>
          <a:p>
            <a:pPr eaLnBrk="1" hangingPunct="1"/>
            <a:r>
              <a:rPr lang="en-US" sz="4000" dirty="0" smtClean="0"/>
              <a:t>Specify Column Properties:</a:t>
            </a:r>
            <a:br>
              <a:rPr lang="en-US" sz="4000" dirty="0" smtClean="0"/>
            </a:br>
            <a:r>
              <a:rPr lang="en-US" sz="2800" dirty="0" smtClean="0"/>
              <a:t>MySQL 5.6 Data Types II</a:t>
            </a:r>
            <a:endParaRPr lang="en-US" sz="40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21</a:t>
            </a:fld>
            <a:endParaRPr lang="en-US" smtClean="0"/>
          </a:p>
          <a:p>
            <a:endParaRPr lang="en-US"/>
          </a:p>
        </p:txBody>
      </p:sp>
    </p:spTree>
    <p:extLst>
      <p:ext uri="{BB962C8B-B14F-4D97-AF65-F5344CB8AC3E}">
        <p14:creationId xmlns:p14="http://schemas.microsoft.com/office/powerpoint/2010/main" val="204379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Constraints</a:t>
            </a:r>
          </a:p>
        </p:txBody>
      </p:sp>
      <p:sp>
        <p:nvSpPr>
          <p:cNvPr id="21507" name="Rectangle 3"/>
          <p:cNvSpPr>
            <a:spLocks noGrp="1" noChangeArrowheads="1"/>
          </p:cNvSpPr>
          <p:nvPr>
            <p:ph type="body" idx="1"/>
          </p:nvPr>
        </p:nvSpPr>
        <p:spPr/>
        <p:txBody>
          <a:bodyPr/>
          <a:lstStyle/>
          <a:p>
            <a:pPr eaLnBrk="1" hangingPunct="1">
              <a:lnSpc>
                <a:spcPct val="90000"/>
              </a:lnSpc>
            </a:pPr>
            <a:r>
              <a:rPr lang="en-US" sz="2800" smtClean="0"/>
              <a:t>Constraints can be defined within the CREATE TABLE statement, or they can be added to the table after it is created using the ALTER table statement.</a:t>
            </a:r>
          </a:p>
          <a:p>
            <a:pPr eaLnBrk="1" hangingPunct="1">
              <a:lnSpc>
                <a:spcPct val="90000"/>
              </a:lnSpc>
            </a:pPr>
            <a:r>
              <a:rPr lang="en-US" sz="2800" smtClean="0"/>
              <a:t>Five types of constraints:</a:t>
            </a:r>
          </a:p>
          <a:p>
            <a:pPr lvl="1" eaLnBrk="1" hangingPunct="1">
              <a:lnSpc>
                <a:spcPct val="90000"/>
              </a:lnSpc>
              <a:buClr>
                <a:schemeClr val="tx1"/>
              </a:buClr>
            </a:pPr>
            <a:r>
              <a:rPr lang="en-US" sz="2400" smtClean="0">
                <a:solidFill>
                  <a:srgbClr val="0099CC"/>
                </a:solidFill>
              </a:rPr>
              <a:t>PRIMARY KEY </a:t>
            </a:r>
            <a:r>
              <a:rPr lang="en-US" sz="2400" smtClean="0"/>
              <a:t>may not have null values</a:t>
            </a:r>
          </a:p>
          <a:p>
            <a:pPr lvl="1" eaLnBrk="1" hangingPunct="1">
              <a:lnSpc>
                <a:spcPct val="90000"/>
              </a:lnSpc>
              <a:buClr>
                <a:schemeClr val="tx1"/>
              </a:buClr>
            </a:pPr>
            <a:r>
              <a:rPr lang="en-US" sz="2400" smtClean="0">
                <a:solidFill>
                  <a:srgbClr val="0099CC"/>
                </a:solidFill>
              </a:rPr>
              <a:t>UNIQUE</a:t>
            </a:r>
            <a:r>
              <a:rPr lang="en-US" sz="2400" smtClean="0">
                <a:solidFill>
                  <a:srgbClr val="FF9900"/>
                </a:solidFill>
              </a:rPr>
              <a:t> </a:t>
            </a:r>
            <a:r>
              <a:rPr lang="en-US" sz="2400" smtClean="0"/>
              <a:t>may have null values</a:t>
            </a:r>
          </a:p>
          <a:p>
            <a:pPr lvl="1" eaLnBrk="1" hangingPunct="1">
              <a:lnSpc>
                <a:spcPct val="90000"/>
              </a:lnSpc>
              <a:buClr>
                <a:schemeClr val="tx1"/>
              </a:buClr>
            </a:pPr>
            <a:r>
              <a:rPr lang="en-US" sz="2400" smtClean="0">
                <a:solidFill>
                  <a:srgbClr val="0099CC"/>
                </a:solidFill>
              </a:rPr>
              <a:t>NULL/NOT NULL</a:t>
            </a:r>
          </a:p>
          <a:p>
            <a:pPr lvl="1" eaLnBrk="1" hangingPunct="1">
              <a:lnSpc>
                <a:spcPct val="90000"/>
              </a:lnSpc>
              <a:buClr>
                <a:schemeClr val="tx1"/>
              </a:buClr>
            </a:pPr>
            <a:r>
              <a:rPr lang="en-US" sz="2400" smtClean="0">
                <a:solidFill>
                  <a:srgbClr val="0099CC"/>
                </a:solidFill>
              </a:rPr>
              <a:t>FOREIGN KEY</a:t>
            </a:r>
          </a:p>
          <a:p>
            <a:pPr lvl="1" eaLnBrk="1" hangingPunct="1">
              <a:lnSpc>
                <a:spcPct val="90000"/>
              </a:lnSpc>
              <a:buClr>
                <a:schemeClr val="tx1"/>
              </a:buClr>
            </a:pPr>
            <a:r>
              <a:rPr lang="en-US" sz="2400" smtClean="0">
                <a:solidFill>
                  <a:srgbClr val="0099CC"/>
                </a:solidFill>
              </a:rPr>
              <a:t>CHECK</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22</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slide(fromBottom)">
                                      <p:cBhvr>
                                        <p:cTn id="7" dur="500"/>
                                        <p:tgtEl>
                                          <p:spTgt spid="21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slide(fromBottom)">
                                      <p:cBhvr>
                                        <p:cTn id="12" dur="500"/>
                                        <p:tgtEl>
                                          <p:spTgt spid="2150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animEffect transition="in" filter="slide(fromBottom)">
                                      <p:cBhvr>
                                        <p:cTn id="15" dur="500"/>
                                        <p:tgtEl>
                                          <p:spTgt spid="2150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21507">
                                            <p:txEl>
                                              <p:pRg st="3" end="3"/>
                                            </p:txEl>
                                          </p:spTgt>
                                        </p:tgtEl>
                                        <p:attrNameLst>
                                          <p:attrName>style.visibility</p:attrName>
                                        </p:attrNameLst>
                                      </p:cBhvr>
                                      <p:to>
                                        <p:strVal val="visible"/>
                                      </p:to>
                                    </p:set>
                                    <p:animEffect transition="in" filter="slide(fromBottom)">
                                      <p:cBhvr>
                                        <p:cTn id="18" dur="500"/>
                                        <p:tgtEl>
                                          <p:spTgt spid="2150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21507">
                                            <p:txEl>
                                              <p:pRg st="4" end="4"/>
                                            </p:txEl>
                                          </p:spTgt>
                                        </p:tgtEl>
                                        <p:attrNameLst>
                                          <p:attrName>style.visibility</p:attrName>
                                        </p:attrNameLst>
                                      </p:cBhvr>
                                      <p:to>
                                        <p:strVal val="visible"/>
                                      </p:to>
                                    </p:set>
                                    <p:animEffect transition="in" filter="slide(fromBottom)">
                                      <p:cBhvr>
                                        <p:cTn id="21" dur="500"/>
                                        <p:tgtEl>
                                          <p:spTgt spid="21507">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21507">
                                            <p:txEl>
                                              <p:pRg st="5" end="5"/>
                                            </p:txEl>
                                          </p:spTgt>
                                        </p:tgtEl>
                                        <p:attrNameLst>
                                          <p:attrName>style.visibility</p:attrName>
                                        </p:attrNameLst>
                                      </p:cBhvr>
                                      <p:to>
                                        <p:strVal val="visible"/>
                                      </p:to>
                                    </p:set>
                                    <p:animEffect transition="in" filter="slide(fromBottom)">
                                      <p:cBhvr>
                                        <p:cTn id="24" dur="500"/>
                                        <p:tgtEl>
                                          <p:spTgt spid="21507">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1507">
                                            <p:txEl>
                                              <p:pRg st="6" end="6"/>
                                            </p:txEl>
                                          </p:spTgt>
                                        </p:tgtEl>
                                        <p:attrNameLst>
                                          <p:attrName>style.visibility</p:attrName>
                                        </p:attrNameLst>
                                      </p:cBhvr>
                                      <p:to>
                                        <p:strVal val="visible"/>
                                      </p:to>
                                    </p:set>
                                    <p:animEffect transition="in" filter="slide(fromBottom)">
                                      <p:cBhvr>
                                        <p:cTn id="27" dur="500"/>
                                        <p:tgtEl>
                                          <p:spTgt spid="215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en-US" smtClean="0"/>
              <a:t>Creating Relationships I</a:t>
            </a:r>
          </a:p>
        </p:txBody>
      </p:sp>
      <p:pic>
        <p:nvPicPr>
          <p:cNvPr id="163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6400"/>
            <a:ext cx="8269288"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p:txBody>
          <a:bodyPr/>
          <a:lstStyle/>
          <a:p>
            <a:pPr eaLnBrk="1" hangingPunct="1"/>
            <a:r>
              <a:rPr lang="en-US" smtClean="0"/>
              <a:t>Creating Relationships II</a:t>
            </a:r>
          </a:p>
        </p:txBody>
      </p:sp>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757363"/>
            <a:ext cx="7437437"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24</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9301" y="1515559"/>
            <a:ext cx="7123809" cy="4628571"/>
          </a:xfrm>
          <a:prstGeom prst="rect">
            <a:avLst/>
          </a:prstGeom>
        </p:spPr>
      </p:pic>
      <p:sp>
        <p:nvSpPr>
          <p:cNvPr id="18434" name="Rectangle 6"/>
          <p:cNvSpPr>
            <a:spLocks noGrp="1" noChangeArrowheads="1"/>
          </p:cNvSpPr>
          <p:nvPr>
            <p:ph type="title"/>
          </p:nvPr>
        </p:nvSpPr>
        <p:spPr/>
        <p:txBody>
          <a:bodyPr/>
          <a:lstStyle/>
          <a:p>
            <a:pPr eaLnBrk="1" hangingPunct="1"/>
            <a:r>
              <a:rPr lang="en-US" smtClean="0"/>
              <a:t>Creating Relationships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25</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pPr eaLnBrk="1" hangingPunct="1"/>
            <a:r>
              <a:rPr lang="en-US" smtClean="0"/>
              <a:t>Implementing Cardinalities</a:t>
            </a:r>
          </a:p>
        </p:txBody>
      </p:sp>
      <p:pic>
        <p:nvPicPr>
          <p:cNvPr id="194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7456488"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26</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47800"/>
            <a:ext cx="6329363" cy="465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6"/>
          <p:cNvSpPr>
            <a:spLocks noGrp="1" noChangeArrowheads="1"/>
          </p:cNvSpPr>
          <p:nvPr>
            <p:ph type="title"/>
          </p:nvPr>
        </p:nvSpPr>
        <p:spPr/>
        <p:txBody>
          <a:bodyPr/>
          <a:lstStyle/>
          <a:p>
            <a:pPr eaLnBrk="1" hangingPunct="1"/>
            <a:r>
              <a:rPr lang="en-US" sz="3600" smtClean="0"/>
              <a:t>Default Values and Data Constraints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27</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1143000"/>
            <a:ext cx="6019800" cy="5058856"/>
          </a:xfrm>
          <a:prstGeom prst="rect">
            <a:avLst/>
          </a:prstGeom>
        </p:spPr>
      </p:pic>
      <p:sp>
        <p:nvSpPr>
          <p:cNvPr id="21506" name="Rectangle 6"/>
          <p:cNvSpPr>
            <a:spLocks noGrp="1" noChangeArrowheads="1"/>
          </p:cNvSpPr>
          <p:nvPr>
            <p:ph type="title"/>
          </p:nvPr>
        </p:nvSpPr>
        <p:spPr>
          <a:xfrm>
            <a:off x="457200" y="274639"/>
            <a:ext cx="8229600" cy="792162"/>
          </a:xfrm>
        </p:spPr>
        <p:txBody>
          <a:bodyPr/>
          <a:lstStyle/>
          <a:p>
            <a:pPr eaLnBrk="1" hangingPunct="1"/>
            <a:r>
              <a:rPr lang="en-US" dirty="0" smtClean="0"/>
              <a:t>SQL for Constraints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28</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ALTER TABLE Statement</a:t>
            </a:r>
          </a:p>
        </p:txBody>
      </p:sp>
      <p:sp>
        <p:nvSpPr>
          <p:cNvPr id="35843" name="Rectangle 3"/>
          <p:cNvSpPr>
            <a:spLocks noGrp="1" noChangeArrowheads="1"/>
          </p:cNvSpPr>
          <p:nvPr>
            <p:ph type="body" idx="1"/>
          </p:nvPr>
        </p:nvSpPr>
        <p:spPr/>
        <p:txBody>
          <a:bodyPr/>
          <a:lstStyle/>
          <a:p>
            <a:pPr eaLnBrk="1" hangingPunct="1">
              <a:buClr>
                <a:schemeClr val="tx1"/>
              </a:buClr>
            </a:pPr>
            <a:r>
              <a:rPr lang="en-US" sz="2800" smtClean="0">
                <a:solidFill>
                  <a:srgbClr val="0099CC"/>
                </a:solidFill>
              </a:rPr>
              <a:t>ALTER TABLE </a:t>
            </a:r>
            <a:r>
              <a:rPr lang="en-US" sz="2800" smtClean="0"/>
              <a:t>statement changes table structure, properties, or constraints after it has been created.</a:t>
            </a:r>
          </a:p>
          <a:p>
            <a:pPr eaLnBrk="1" hangingPunct="1"/>
            <a:r>
              <a:rPr lang="en-US" sz="2800" smtClean="0"/>
              <a:t>Example</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ASSIGNMENT</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ADD CONSTRAINT EmployeeFK </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FOREIGN KEY (EmployeeNumber) </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REFERENCES EMPLOYEE (EmployeeNumber)</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ON UPDATE CASCADE</a:t>
            </a:r>
          </a:p>
          <a:p>
            <a:pPr lvl="2"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ON DELETE NO ACTION;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29</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slide(fromBottom)">
                                      <p:cBhvr>
                                        <p:cTn id="7" dur="500"/>
                                        <p:tgtEl>
                                          <p:spTgt spid="358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slide(fromBottom)">
                                      <p:cBhvr>
                                        <p:cTn id="12" dur="500"/>
                                        <p:tgtEl>
                                          <p:spTgt spid="3584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Effect transition="in" filter="slide(fromBottom)">
                                      <p:cBhvr>
                                        <p:cTn id="15" dur="500"/>
                                        <p:tgtEl>
                                          <p:spTgt spid="35843">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5843">
                                            <p:txEl>
                                              <p:pRg st="3" end="3"/>
                                            </p:txEl>
                                          </p:spTgt>
                                        </p:tgtEl>
                                        <p:attrNameLst>
                                          <p:attrName>style.visibility</p:attrName>
                                        </p:attrNameLst>
                                      </p:cBhvr>
                                      <p:to>
                                        <p:strVal val="visible"/>
                                      </p:to>
                                    </p:set>
                                    <p:animEffect transition="in" filter="slide(fromBottom)">
                                      <p:cBhvr>
                                        <p:cTn id="18" dur="500"/>
                                        <p:tgtEl>
                                          <p:spTgt spid="3584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5843">
                                            <p:txEl>
                                              <p:pRg st="4" end="4"/>
                                            </p:txEl>
                                          </p:spTgt>
                                        </p:tgtEl>
                                        <p:attrNameLst>
                                          <p:attrName>style.visibility</p:attrName>
                                        </p:attrNameLst>
                                      </p:cBhvr>
                                      <p:to>
                                        <p:strVal val="visible"/>
                                      </p:to>
                                    </p:set>
                                    <p:animEffect transition="in" filter="slide(fromBottom)">
                                      <p:cBhvr>
                                        <p:cTn id="21" dur="500"/>
                                        <p:tgtEl>
                                          <p:spTgt spid="35843">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35843">
                                            <p:txEl>
                                              <p:pRg st="5" end="5"/>
                                            </p:txEl>
                                          </p:spTgt>
                                        </p:tgtEl>
                                        <p:attrNameLst>
                                          <p:attrName>style.visibility</p:attrName>
                                        </p:attrNameLst>
                                      </p:cBhvr>
                                      <p:to>
                                        <p:strVal val="visible"/>
                                      </p:to>
                                    </p:set>
                                    <p:animEffect transition="in" filter="slide(fromBottom)">
                                      <p:cBhvr>
                                        <p:cTn id="24" dur="500"/>
                                        <p:tgtEl>
                                          <p:spTgt spid="35843">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5843">
                                            <p:txEl>
                                              <p:pRg st="6" end="6"/>
                                            </p:txEl>
                                          </p:spTgt>
                                        </p:tgtEl>
                                        <p:attrNameLst>
                                          <p:attrName>style.visibility</p:attrName>
                                        </p:attrNameLst>
                                      </p:cBhvr>
                                      <p:to>
                                        <p:strVal val="visible"/>
                                      </p:to>
                                    </p:set>
                                    <p:animEffect transition="in" filter="slide(fromBottom)">
                                      <p:cBhvr>
                                        <p:cTn id="27" dur="500"/>
                                        <p:tgtEl>
                                          <p:spTgt spid="35843">
                                            <p:txEl>
                                              <p:pRg st="6" end="6"/>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35843">
                                            <p:txEl>
                                              <p:pRg st="7" end="7"/>
                                            </p:txEl>
                                          </p:spTgt>
                                        </p:tgtEl>
                                        <p:attrNameLst>
                                          <p:attrName>style.visibility</p:attrName>
                                        </p:attrNameLst>
                                      </p:cBhvr>
                                      <p:to>
                                        <p:strVal val="visible"/>
                                      </p:to>
                                    </p:set>
                                    <p:animEffect transition="in" filter="slide(fromBottom)">
                                      <p:cBhvr>
                                        <p:cTn id="30" dur="500"/>
                                        <p:tgtEl>
                                          <p:spTgt spid="358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View Ridge Gallery</a:t>
            </a:r>
          </a:p>
        </p:txBody>
      </p:sp>
      <p:sp>
        <p:nvSpPr>
          <p:cNvPr id="5123" name="Rectangle 3"/>
          <p:cNvSpPr>
            <a:spLocks noGrp="1" noChangeArrowheads="1"/>
          </p:cNvSpPr>
          <p:nvPr>
            <p:ph type="body" idx="1"/>
          </p:nvPr>
        </p:nvSpPr>
        <p:spPr/>
        <p:txBody>
          <a:bodyPr/>
          <a:lstStyle/>
          <a:p>
            <a:pPr eaLnBrk="1" hangingPunct="1"/>
            <a:r>
              <a:rPr lang="en-US" sz="2800" smtClean="0"/>
              <a:t>View Ridge Gallery is a small art gallery that has been in business for 30 years. </a:t>
            </a:r>
          </a:p>
          <a:p>
            <a:pPr eaLnBrk="1" hangingPunct="1"/>
            <a:r>
              <a:rPr lang="en-US" sz="2800" smtClean="0"/>
              <a:t>It sells contemporary European and </a:t>
            </a:r>
            <a:br>
              <a:rPr lang="en-US" sz="2800" smtClean="0"/>
            </a:br>
            <a:r>
              <a:rPr lang="en-US" sz="2800" smtClean="0"/>
              <a:t>North American fine art.</a:t>
            </a:r>
          </a:p>
          <a:p>
            <a:pPr eaLnBrk="1" hangingPunct="1"/>
            <a:r>
              <a:rPr lang="en-US" sz="2800" smtClean="0"/>
              <a:t>View Ridge has one owner, </a:t>
            </a:r>
            <a:br>
              <a:rPr lang="en-US" sz="2800" smtClean="0"/>
            </a:br>
            <a:r>
              <a:rPr lang="en-US" sz="2800" smtClean="0"/>
              <a:t>three salespeople, and two workers.</a:t>
            </a:r>
          </a:p>
          <a:p>
            <a:pPr eaLnBrk="1" hangingPunct="1"/>
            <a:r>
              <a:rPr lang="en-US" sz="2800" smtClean="0"/>
              <a:t>View Ridge owns all of the art that it sells; </a:t>
            </a:r>
            <a:br>
              <a:rPr lang="en-US" sz="2800" smtClean="0"/>
            </a:br>
            <a:r>
              <a:rPr lang="en-US" sz="2800" smtClean="0"/>
              <a:t>it holds no items on a consignment basis.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Adding and Dropping Columns</a:t>
            </a:r>
          </a:p>
        </p:txBody>
      </p:sp>
      <p:sp>
        <p:nvSpPr>
          <p:cNvPr id="23555" name="Rectangle 3"/>
          <p:cNvSpPr>
            <a:spLocks noGrp="1" noChangeArrowheads="1"/>
          </p:cNvSpPr>
          <p:nvPr>
            <p:ph type="body" idx="1"/>
          </p:nvPr>
        </p:nvSpPr>
        <p:spPr/>
        <p:txBody>
          <a:bodyPr/>
          <a:lstStyle/>
          <a:p>
            <a:pPr eaLnBrk="1" hangingPunct="1"/>
            <a:r>
              <a:rPr lang="en-US" smtClean="0"/>
              <a:t>The following statement will add a column named MyColumn to the CUSTOMER table: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CUSTOMER ADD MyColumn Char(5) NULL;</a:t>
            </a:r>
          </a:p>
          <a:p>
            <a:pPr eaLnBrk="1" hangingPunct="1"/>
            <a:r>
              <a:rPr lang="en-US" smtClean="0"/>
              <a:t>You can drop an existing column with the statement: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CUSTOMER DROP COLUMN MyColumn;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30</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smtClean="0"/>
              <a:t>Adding and Dropping Constraints</a:t>
            </a:r>
          </a:p>
        </p:txBody>
      </p:sp>
      <p:sp>
        <p:nvSpPr>
          <p:cNvPr id="24579" name="Rectangle 3"/>
          <p:cNvSpPr>
            <a:spLocks noGrp="1" noChangeArrowheads="1"/>
          </p:cNvSpPr>
          <p:nvPr>
            <p:ph type="body" idx="1"/>
          </p:nvPr>
        </p:nvSpPr>
        <p:spPr/>
        <p:txBody>
          <a:bodyPr/>
          <a:lstStyle/>
          <a:p>
            <a:pPr eaLnBrk="1" hangingPunct="1"/>
            <a:r>
              <a:rPr lang="en-US" smtClean="0"/>
              <a:t>ALTER TABLE can be used to add a constraint as follows:</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CUSTOMER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ADD CONSTRAINT MyConstraint CHECK</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(LastName NOT IN ('Robert-No-Pay'));</a:t>
            </a:r>
          </a:p>
          <a:p>
            <a:pPr eaLnBrk="1" hangingPunct="1"/>
            <a:r>
              <a:rPr lang="en-US" smtClean="0"/>
              <a:t>ALTER TABLE can be used to drop a constraint: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CUSTOMER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DROP CONSTRAINT MyConstraint;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31</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Removing Tables</a:t>
            </a:r>
          </a:p>
        </p:txBody>
      </p:sp>
      <p:sp>
        <p:nvSpPr>
          <p:cNvPr id="25603" name="Rectangle 3"/>
          <p:cNvSpPr>
            <a:spLocks noGrp="1" noChangeArrowheads="1"/>
          </p:cNvSpPr>
          <p:nvPr>
            <p:ph type="body" idx="1"/>
          </p:nvPr>
        </p:nvSpPr>
        <p:spPr/>
        <p:txBody>
          <a:bodyPr/>
          <a:lstStyle/>
          <a:p>
            <a:pPr eaLnBrk="1" hangingPunct="1"/>
            <a:r>
              <a:rPr lang="en-US" smtClean="0"/>
              <a:t>SQL DROP TABLE: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DROP TABLE TRANS;</a:t>
            </a:r>
          </a:p>
          <a:p>
            <a:pPr eaLnBrk="1" hangingPunct="1"/>
            <a:r>
              <a:rPr lang="en-US" sz="3600" smtClean="0"/>
              <a:t>If there are constraints</a:t>
            </a:r>
            <a:r>
              <a:rPr lang="en-US" sz="1800" smtClean="0">
                <a:solidFill>
                  <a:srgbClr val="0066FF"/>
                </a:solidFill>
              </a:rPr>
              <a: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CUSTOMER_ARTIST_INT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DROP CONSTRAINT	Customer_Artist_Int_CustomerFK;</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ALTER TABLE TRANS</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DROP CONSTRAINT  TransactionCustomerFK;</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DROP TABLE CUSTOMER;</a:t>
            </a:r>
          </a:p>
          <a:p>
            <a:pPr lvl="1" eaLnBrk="1" hangingPunct="1">
              <a:buFontTx/>
              <a:buNone/>
            </a:pPr>
            <a:r>
              <a:rPr lang="en-US" sz="2000" b="1" smtClean="0">
                <a:solidFill>
                  <a:srgbClr val="0066FF"/>
                </a:solidFill>
                <a:latin typeface="Courier New" panose="02070309020205020404" pitchFamily="49" charset="0"/>
                <a:cs typeface="Courier New" panose="02070309020205020404" pitchFamily="49" charset="0"/>
              </a:rPr>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Removing Data Only</a:t>
            </a:r>
          </a:p>
        </p:txBody>
      </p:sp>
      <p:sp>
        <p:nvSpPr>
          <p:cNvPr id="26627" name="Rectangle 3"/>
          <p:cNvSpPr>
            <a:spLocks noGrp="1" noChangeArrowheads="1"/>
          </p:cNvSpPr>
          <p:nvPr>
            <p:ph type="body" idx="1"/>
          </p:nvPr>
        </p:nvSpPr>
        <p:spPr/>
        <p:txBody>
          <a:bodyPr/>
          <a:lstStyle/>
          <a:p>
            <a:pPr eaLnBrk="1" hangingPunct="1"/>
            <a:r>
              <a:rPr lang="en-US" smtClean="0"/>
              <a:t>SQL TRUNCATE TABLE: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TRUNCATE TABLE TRANS;</a:t>
            </a:r>
          </a:p>
          <a:p>
            <a:pPr eaLnBrk="1" hangingPunct="1"/>
            <a:r>
              <a:rPr lang="en-US" sz="3600" smtClean="0"/>
              <a:t>Cannot be used with a table that is referenced by a foreign key constraint.</a:t>
            </a:r>
            <a:endParaRPr lang="en-US" sz="1800" smtClean="0">
              <a:solidFill>
                <a:srgbClr val="0066FF"/>
              </a:solidFill>
            </a:endParaRPr>
          </a:p>
          <a:p>
            <a:pPr lvl="1" eaLnBrk="1" hangingPunct="1">
              <a:buFontTx/>
              <a:buNone/>
            </a:pPr>
            <a:r>
              <a:rPr lang="en-US" sz="2000" b="1" smtClean="0">
                <a:solidFill>
                  <a:srgbClr val="0066FF"/>
                </a:solidFill>
                <a:latin typeface="Courier New" panose="02070309020205020404" pitchFamily="49" charset="0"/>
                <a:cs typeface="Courier New" panose="02070309020205020404" pitchFamily="49" charset="0"/>
              </a:rPr>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a:t>
            </a:r>
            <a:r>
              <a:rPr lang="en-US" smtClean="0"/>
              <a:t>INSERT</a:t>
            </a:r>
          </a:p>
        </p:txBody>
      </p:sp>
      <p:sp>
        <p:nvSpPr>
          <p:cNvPr id="27651" name="Rectangle 3"/>
          <p:cNvSpPr>
            <a:spLocks noGrp="1" noChangeArrowheads="1"/>
          </p:cNvSpPr>
          <p:nvPr>
            <p:ph type="body" idx="1"/>
          </p:nvPr>
        </p:nvSpPr>
        <p:spPr/>
        <p:txBody>
          <a:bodyPr/>
          <a:lstStyle/>
          <a:p>
            <a:pPr eaLnBrk="1" hangingPunct="1"/>
            <a:r>
              <a:rPr lang="en-US" smtClean="0"/>
              <a:t>SQL INSERT statement: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INSERT INTO ARTIST (LastName, FirstName, Nationality, DateOfBirth, DateDeceased)</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VALUES</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('Tamayo', ‘Rufino', 'Mexican', 1899, 1991);</a:t>
            </a:r>
          </a:p>
          <a:p>
            <a:pPr eaLnBrk="1" hangingPunct="1"/>
            <a:r>
              <a:rPr lang="en-US" smtClean="0"/>
              <a:t>Bulk INSERT: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INSERT INTO ARTIST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(LastName, FirstName, Nationality, DateOfBirth)</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SELECT LastName, FirstName, Nationality, </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DateOfBirth</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FROM 	IMPORTED_ARTIST;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34</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a:t>
            </a:r>
            <a:r>
              <a:rPr lang="en-US" smtClean="0"/>
              <a:t>UPDATE</a:t>
            </a:r>
          </a:p>
        </p:txBody>
      </p:sp>
      <p:sp>
        <p:nvSpPr>
          <p:cNvPr id="28675" name="Rectangle 3"/>
          <p:cNvSpPr>
            <a:spLocks noGrp="1" noChangeArrowheads="1"/>
          </p:cNvSpPr>
          <p:nvPr>
            <p:ph type="body" idx="1"/>
          </p:nvPr>
        </p:nvSpPr>
        <p:spPr/>
        <p:txBody>
          <a:bodyPr/>
          <a:lstStyle/>
          <a:p>
            <a:pPr eaLnBrk="1" hangingPunct="1"/>
            <a:r>
              <a:rPr lang="en-US" smtClean="0"/>
              <a:t>SQL UPDATE statement: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UPDATE 	CUSTOMER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SET 	City = 'New York City'</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WHERE 	CustomerID = 1000;</a:t>
            </a:r>
          </a:p>
          <a:p>
            <a:pPr eaLnBrk="1" hangingPunct="1"/>
            <a:r>
              <a:rPr lang="en-US" smtClean="0"/>
              <a:t>Bulk UPDATE: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UPDATE	CUSTOMER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SET	AreaCode = '333'</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WHERE 	City = 'Denver';</a:t>
            </a:r>
          </a:p>
          <a:p>
            <a:pPr eaLnBrk="1" hangingPunct="1"/>
            <a:endParaRPr lang="en-US" sz="1800" smtClean="0">
              <a:solidFill>
                <a:srgbClr val="0066FF"/>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35</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—MERGE</a:t>
            </a:r>
            <a:endParaRPr lang="en-US" smtClean="0"/>
          </a:p>
        </p:txBody>
      </p:sp>
      <p:sp>
        <p:nvSpPr>
          <p:cNvPr id="29699" name="Rectangle 3"/>
          <p:cNvSpPr>
            <a:spLocks noGrp="1" noChangeArrowheads="1"/>
          </p:cNvSpPr>
          <p:nvPr>
            <p:ph type="body" idx="1"/>
          </p:nvPr>
        </p:nvSpPr>
        <p:spPr/>
        <p:txBody>
          <a:bodyPr/>
          <a:lstStyle/>
          <a:p>
            <a:pPr eaLnBrk="1" hangingPunct="1"/>
            <a:r>
              <a:rPr lang="en-US" smtClean="0"/>
              <a:t>SQL MERGE command:</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MERGE INTO ARTIST AS A</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USING ARTIST_DATA AS ADR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ON 	(A.LastName = ADR.LastName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AND</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A.FirstName = ADR.FirstName</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WHEN MATCHED THEN</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UPDATE SET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A.Nationality = ADR.Nationality</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WHEN NOT MATCHED THEN</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		  INSERT (LastName, FirstName, Nationality); </a:t>
            </a:r>
            <a:endParaRPr lang="en-US" sz="1800" smtClean="0">
              <a:solidFill>
                <a:srgbClr val="0099CC"/>
              </a:solidFill>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36</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SQL DML</a:t>
            </a:r>
            <a:r>
              <a:rPr lang="en-US" smtClean="0">
                <a:cs typeface="Arial" panose="020B0604020202020204" pitchFamily="34" charset="0"/>
              </a:rPr>
              <a:t>—</a:t>
            </a:r>
            <a:r>
              <a:rPr lang="en-US" smtClean="0"/>
              <a:t>DELETE</a:t>
            </a:r>
          </a:p>
        </p:txBody>
      </p:sp>
      <p:sp>
        <p:nvSpPr>
          <p:cNvPr id="30723" name="Rectangle 3"/>
          <p:cNvSpPr>
            <a:spLocks noGrp="1" noChangeArrowheads="1"/>
          </p:cNvSpPr>
          <p:nvPr>
            <p:ph type="body" idx="1"/>
          </p:nvPr>
        </p:nvSpPr>
        <p:spPr/>
        <p:txBody>
          <a:bodyPr/>
          <a:lstStyle/>
          <a:p>
            <a:pPr eaLnBrk="1" hangingPunct="1"/>
            <a:r>
              <a:rPr lang="en-US" smtClean="0"/>
              <a:t>SQL DELETE statement:</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DELETE 	FROM CUSTOMER</a:t>
            </a:r>
          </a:p>
          <a:p>
            <a:pPr lvl="1" eaLnBrk="1" hangingPunct="1">
              <a:buFontTx/>
              <a:buNone/>
            </a:pPr>
            <a:r>
              <a:rPr lang="en-US" sz="2000" b="1" smtClean="0">
                <a:solidFill>
                  <a:srgbClr val="0099CC"/>
                </a:solidFill>
                <a:latin typeface="Courier New" panose="02070309020205020404" pitchFamily="49" charset="0"/>
                <a:cs typeface="Courier New" panose="02070309020205020404" pitchFamily="49" charset="0"/>
              </a:rPr>
              <a:t>WHERE	CustomerID = 1000;</a:t>
            </a:r>
          </a:p>
          <a:p>
            <a:pPr eaLnBrk="1" hangingPunct="1"/>
            <a:r>
              <a:rPr lang="en-US" smtClean="0"/>
              <a:t>If you omit the WHERE clause, you will delete every row in the table. </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37</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Using Aliases</a:t>
            </a:r>
          </a:p>
        </p:txBody>
      </p:sp>
      <p:sp>
        <p:nvSpPr>
          <p:cNvPr id="43010" name="Rectangle 3"/>
          <p:cNvSpPr>
            <a:spLocks noGrp="1" noChangeArrowheads="1"/>
          </p:cNvSpPr>
          <p:nvPr>
            <p:ph type="body" idx="1"/>
          </p:nvPr>
        </p:nvSpPr>
        <p:spPr/>
        <p:txBody>
          <a:bodyPr/>
          <a:lstStyle/>
          <a:p>
            <a:pPr eaLnBrk="1" hangingPunct="1">
              <a:defRPr/>
            </a:pPr>
            <a:r>
              <a:rPr lang="en-US" dirty="0" smtClean="0"/>
              <a:t>Use of aliases:</a:t>
            </a:r>
          </a:p>
          <a:p>
            <a:pPr lvl="1" eaLnBrk="1" hangingPunct="1">
              <a:buFontTx/>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C.Name</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A.Name</a:t>
            </a:r>
            <a:endParaRPr lang="en-US" sz="2000" b="1" dirty="0" smtClean="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FROM	CUSTOMER AS C</a:t>
            </a:r>
          </a:p>
          <a:p>
            <a:pPr lvl="1" eaLnBrk="1" hangingPunct="1">
              <a:buFontTx/>
              <a:buNone/>
              <a:defRPr/>
            </a:pPr>
            <a:r>
              <a:rPr lang="en-US" sz="2000" b="1" dirty="0" smtClean="0">
                <a:solidFill>
                  <a:srgbClr val="0099CC"/>
                </a:solidFill>
                <a:latin typeface="Courier New" pitchFamily="49" charset="0"/>
                <a:cs typeface="Courier New" pitchFamily="49" charset="0"/>
              </a:rPr>
              <a:t>			JOIN</a:t>
            </a:r>
          </a:p>
          <a:p>
            <a:pPr lvl="1" eaLnBrk="1" hangingPunct="1">
              <a:buFontTx/>
              <a:buNone/>
              <a:defRPr/>
            </a:pPr>
            <a:r>
              <a:rPr lang="en-US" sz="2000" b="1" dirty="0" smtClean="0">
                <a:solidFill>
                  <a:srgbClr val="0099CC"/>
                </a:solidFill>
                <a:latin typeface="Courier New" pitchFamily="49" charset="0"/>
                <a:cs typeface="Courier New" pitchFamily="49" charset="0"/>
              </a:rPr>
              <a:t>			CUSTOMER_ARTIST_INT AS CI</a:t>
            </a:r>
          </a:p>
          <a:p>
            <a:pPr lvl="1" eaLnBrk="1" hangingPunct="1">
              <a:buFontTx/>
              <a:buNone/>
              <a:defRPr/>
            </a:pPr>
            <a:r>
              <a:rPr lang="en-US" sz="2000" b="1" dirty="0" smtClean="0">
                <a:solidFill>
                  <a:srgbClr val="0099CC"/>
                </a:solidFill>
                <a:latin typeface="Courier New" pitchFamily="49" charset="0"/>
                <a:cs typeface="Courier New" pitchFamily="49" charset="0"/>
              </a:rPr>
              <a:t>	ON	</a:t>
            </a:r>
            <a:r>
              <a:rPr lang="en-US" sz="2000" b="1" dirty="0" err="1" smtClean="0">
                <a:solidFill>
                  <a:srgbClr val="0099CC"/>
                </a:solidFill>
                <a:latin typeface="Courier New" pitchFamily="49" charset="0"/>
                <a:cs typeface="Courier New" pitchFamily="49" charset="0"/>
              </a:rPr>
              <a:t>C.CustomerID</a:t>
            </a:r>
            <a:r>
              <a:rPr lang="en-US" sz="2000" b="1" dirty="0" smtClean="0">
                <a:solidFill>
                  <a:srgbClr val="0099CC"/>
                </a:solidFill>
                <a:latin typeface="Courier New" pitchFamily="49" charset="0"/>
                <a:cs typeface="Courier New" pitchFamily="49" charset="0"/>
              </a:rPr>
              <a:t> = </a:t>
            </a:r>
            <a:r>
              <a:rPr lang="en-US" sz="2000" b="1" dirty="0" err="1" smtClean="0">
                <a:solidFill>
                  <a:srgbClr val="0099CC"/>
                </a:solidFill>
                <a:latin typeface="Courier New" pitchFamily="49" charset="0"/>
                <a:cs typeface="Courier New" pitchFamily="49" charset="0"/>
              </a:rPr>
              <a:t>CI.CustomerID</a:t>
            </a:r>
            <a:endParaRPr lang="en-US" sz="2000" b="1" dirty="0" smtClean="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JOIN ARTIST AS A </a:t>
            </a:r>
          </a:p>
          <a:p>
            <a:pPr lvl="1" eaLnBrk="1" hangingPunct="1">
              <a:buFontTx/>
              <a:buNone/>
              <a:defRPr/>
            </a:pPr>
            <a:r>
              <a:rPr lang="en-US" sz="2000" b="1" dirty="0" smtClean="0">
                <a:solidFill>
                  <a:srgbClr val="0099CC"/>
                </a:solidFill>
                <a:latin typeface="Courier New" pitchFamily="49" charset="0"/>
                <a:cs typeface="Courier New" pitchFamily="49" charset="0"/>
              </a:rPr>
              <a:t>				ON </a:t>
            </a:r>
            <a:r>
              <a:rPr lang="en-US" sz="2000" b="1" dirty="0" err="1" smtClean="0">
                <a:solidFill>
                  <a:srgbClr val="0099CC"/>
                </a:solidFill>
                <a:latin typeface="Courier New" pitchFamily="49" charset="0"/>
                <a:cs typeface="Courier New" pitchFamily="49" charset="0"/>
              </a:rPr>
              <a:t>CI.ArtistID</a:t>
            </a:r>
            <a:r>
              <a:rPr lang="en-US" sz="2000" b="1" dirty="0" smtClean="0">
                <a:solidFill>
                  <a:srgbClr val="0099CC"/>
                </a:solidFill>
                <a:latin typeface="Courier New" pitchFamily="49" charset="0"/>
                <a:cs typeface="Courier New" pitchFamily="49" charset="0"/>
              </a:rPr>
              <a:t> = </a:t>
            </a:r>
            <a:r>
              <a:rPr lang="en-US" sz="2000" b="1" dirty="0" err="1" smtClean="0">
                <a:solidFill>
                  <a:srgbClr val="0099CC"/>
                </a:solidFill>
                <a:latin typeface="Courier New" pitchFamily="49" charset="0"/>
                <a:cs typeface="Courier New" pitchFamily="49" charset="0"/>
              </a:rPr>
              <a:t>A.ArtistID</a:t>
            </a:r>
            <a:r>
              <a:rPr lang="en-US" sz="1800" dirty="0" smtClean="0">
                <a:solidFill>
                  <a:srgbClr val="0066FF"/>
                </a:solidFill>
              </a:rPr>
              <a:t>;</a:t>
            </a:r>
          </a:p>
          <a:p>
            <a:pPr marL="342900" lvl="1" indent="-342900" eaLnBrk="1" hangingPunct="1">
              <a:buFontTx/>
              <a:buChar char="•"/>
              <a:defRPr/>
            </a:pPr>
            <a:r>
              <a:rPr lang="en-US" sz="3200" dirty="0">
                <a:ea typeface="+mn-ea"/>
                <a:cs typeface="+mn-cs"/>
              </a:rPr>
              <a:t>DBMS products </a:t>
            </a:r>
            <a:r>
              <a:rPr lang="en-US" sz="3200" dirty="0" smtClean="0">
                <a:ea typeface="+mn-ea"/>
                <a:cs typeface="+mn-cs"/>
              </a:rPr>
              <a:t>differ</a:t>
            </a:r>
          </a:p>
          <a:p>
            <a:pPr marL="400050" lvl="2" indent="0" eaLnBrk="1" hangingPunct="1">
              <a:buFontTx/>
              <a:buNone/>
              <a:defRPr/>
            </a:pPr>
            <a:r>
              <a:rPr lang="en-US" b="1" dirty="0" smtClean="0">
                <a:solidFill>
                  <a:srgbClr val="0099CC"/>
                </a:solidFill>
                <a:latin typeface="Courier New" pitchFamily="49" charset="0"/>
                <a:cs typeface="Courier New" pitchFamily="49" charset="0"/>
              </a:rPr>
              <a:t>	CUSTOMER AS C </a:t>
            </a:r>
            <a:r>
              <a:rPr lang="en-US" dirty="0" smtClean="0">
                <a:cs typeface="Courier New" pitchFamily="49" charset="0"/>
              </a:rPr>
              <a:t>versus</a:t>
            </a:r>
            <a:r>
              <a:rPr lang="en-US" b="1" dirty="0" smtClean="0">
                <a:solidFill>
                  <a:srgbClr val="0099CC"/>
                </a:solidFill>
                <a:latin typeface="Courier New" pitchFamily="49" charset="0"/>
                <a:cs typeface="Courier New" pitchFamily="49" charset="0"/>
              </a:rPr>
              <a:t> CUSTOMER C</a:t>
            </a:r>
          </a:p>
          <a:p>
            <a:pPr marL="400050" lvl="2" indent="0" eaLnBrk="1" hangingPunct="1">
              <a:buFontTx/>
              <a:buNone/>
              <a:defRPr/>
            </a:pP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38</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CUSTOMER I</a:t>
            </a:r>
          </a:p>
        </p:txBody>
      </p:sp>
      <p:pic>
        <p:nvPicPr>
          <p:cNvPr id="3379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4313"/>
            <a:ext cx="8264525"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39</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smtClean="0"/>
              <a:t>VRG Application Requirements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6-</a:t>
            </a:r>
            <a:fld id="{08EC423A-FB4B-4780-ACD4-743D61FFEEED}" type="slidenum">
              <a:rPr lang="en-US" smtClean="0"/>
              <a:pPr/>
              <a:t>4</a:t>
            </a:fld>
            <a:endParaRPr lang="en-US" smtClean="0"/>
          </a:p>
          <a:p>
            <a:endParaRPr lang="en-US"/>
          </a:p>
        </p:txBody>
      </p:sp>
      <p:pic>
        <p:nvPicPr>
          <p:cNvPr id="4" name="Picture 3"/>
          <p:cNvPicPr>
            <a:picLocks noChangeAspect="1"/>
          </p:cNvPicPr>
          <p:nvPr/>
        </p:nvPicPr>
        <p:blipFill>
          <a:blip r:embed="rId3"/>
          <a:stretch>
            <a:fillRect/>
          </a:stretch>
        </p:blipFill>
        <p:spPr>
          <a:xfrm>
            <a:off x="1725816" y="1676400"/>
            <a:ext cx="6046584" cy="3743124"/>
          </a:xfrm>
          <a:prstGeom prst="rect">
            <a:avLst/>
          </a:prstGeom>
        </p:spPr>
      </p:pic>
    </p:spTree>
    <p:extLst>
      <p:ext uri="{BB962C8B-B14F-4D97-AF65-F5344CB8AC3E}">
        <p14:creationId xmlns:p14="http://schemas.microsoft.com/office/powerpoint/2010/main" val="2741668337"/>
      </p:ext>
    </p:extLst>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CUSTOMER II</a:t>
            </a:r>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64525"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40</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ARTIST</a:t>
            </a: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357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41</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title"/>
          </p:nvPr>
        </p:nvSpPr>
        <p:spPr/>
        <p:txBody>
          <a:bodyPr/>
          <a:lstStyle/>
          <a:p>
            <a:pPr eaLnBrk="1" hangingPunct="1"/>
            <a:r>
              <a:rPr lang="en-US" smtClean="0"/>
              <a:t>VRG Data</a:t>
            </a:r>
            <a:br>
              <a:rPr lang="en-US" smtClean="0"/>
            </a:br>
            <a:r>
              <a:rPr lang="en-US" sz="2800" smtClean="0"/>
              <a:t>CUSTOMER_ARTIST_INT </a:t>
            </a:r>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563" y="1524000"/>
            <a:ext cx="6370637"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WORK I</a:t>
            </a:r>
          </a:p>
        </p:txBody>
      </p:sp>
      <p:pic>
        <p:nvPicPr>
          <p:cNvPr id="378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161338" cy="43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WORK II</a:t>
            </a: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148638" cy="405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44</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1466059"/>
            <a:ext cx="6790831" cy="4696310"/>
          </a:xfrm>
          <a:prstGeom prst="rect">
            <a:avLst/>
          </a:prstGeom>
        </p:spPr>
      </p:pic>
      <p:sp>
        <p:nvSpPr>
          <p:cNvPr id="39939"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TRANS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45</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1524000"/>
            <a:ext cx="6858000" cy="4225386"/>
          </a:xfrm>
          <a:prstGeom prst="rect">
            <a:avLst/>
          </a:prstGeom>
        </p:spPr>
      </p:pic>
      <p:sp>
        <p:nvSpPr>
          <p:cNvPr id="40963" name="Rectangle 9"/>
          <p:cNvSpPr>
            <a:spLocks noGrp="1" noChangeArrowheads="1"/>
          </p:cNvSpPr>
          <p:nvPr>
            <p:ph type="title"/>
          </p:nvPr>
        </p:nvSpPr>
        <p:spPr/>
        <p:txBody>
          <a:bodyPr/>
          <a:lstStyle/>
          <a:p>
            <a:pPr eaLnBrk="1" hangingPunct="1"/>
            <a:r>
              <a:rPr lang="en-US" smtClean="0"/>
              <a:t>VRG Data</a:t>
            </a:r>
            <a:r>
              <a:rPr lang="en-US" smtClean="0">
                <a:cs typeface="Arial" panose="020B0604020202020204" pitchFamily="34" charset="0"/>
              </a:rPr>
              <a:t>—</a:t>
            </a:r>
            <a:r>
              <a:rPr lang="en-US" smtClean="0"/>
              <a:t>TRANS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6048BD8-5A51-49B8-83F8-DB48CE29A839}" type="slidenum">
              <a:rPr lang="en-US" smtClean="0"/>
              <a:pPr/>
              <a:t>46</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SQL Views</a:t>
            </a:r>
          </a:p>
        </p:txBody>
      </p:sp>
      <p:sp>
        <p:nvSpPr>
          <p:cNvPr id="57347" name="Rectangle 3"/>
          <p:cNvSpPr>
            <a:spLocks noGrp="1" noChangeArrowheads="1"/>
          </p:cNvSpPr>
          <p:nvPr>
            <p:ph type="body" idx="1"/>
          </p:nvPr>
        </p:nvSpPr>
        <p:spPr/>
        <p:txBody>
          <a:bodyPr/>
          <a:lstStyle/>
          <a:p>
            <a:pPr eaLnBrk="1" hangingPunct="1">
              <a:buClr>
                <a:schemeClr val="tx1"/>
              </a:buClr>
            </a:pPr>
            <a:r>
              <a:rPr lang="en-US" sz="2400" smtClean="0"/>
              <a:t>An</a:t>
            </a:r>
            <a:r>
              <a:rPr lang="en-US" sz="2400" smtClean="0">
                <a:solidFill>
                  <a:srgbClr val="0099CC"/>
                </a:solidFill>
              </a:rPr>
              <a:t> SQL view </a:t>
            </a:r>
            <a:r>
              <a:rPr lang="en-US" sz="2400" smtClean="0"/>
              <a:t>is a virtual table that is constructed from other tables or views.</a:t>
            </a:r>
          </a:p>
          <a:p>
            <a:pPr eaLnBrk="1" hangingPunct="1"/>
            <a:r>
              <a:rPr lang="en-US" sz="2400" smtClean="0"/>
              <a:t>It has no data of its own, but obtains data from tables or other views.</a:t>
            </a:r>
          </a:p>
          <a:p>
            <a:pPr eaLnBrk="1" hangingPunct="1"/>
            <a:r>
              <a:rPr lang="en-US" sz="2400" smtClean="0"/>
              <a:t>SELECT statements are used to define views:</a:t>
            </a:r>
          </a:p>
          <a:p>
            <a:pPr lvl="1" eaLnBrk="1" hangingPunct="1"/>
            <a:r>
              <a:rPr lang="en-US" sz="2000" smtClean="0"/>
              <a:t>A view definition may not include an ORDER BY clause.</a:t>
            </a:r>
          </a:p>
          <a:p>
            <a:pPr eaLnBrk="1" hangingPunct="1"/>
            <a:r>
              <a:rPr lang="en-US" sz="2400" smtClean="0"/>
              <a:t>SQL views are a subset of the external views:</a:t>
            </a:r>
          </a:p>
          <a:p>
            <a:pPr lvl="1" eaLnBrk="1" hangingPunct="1"/>
            <a:r>
              <a:rPr lang="en-US" sz="2000" smtClean="0"/>
              <a:t>They can be used only for external views that involve one multivalued path through the schema.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47</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slide(fromBottom)">
                                      <p:cBhvr>
                                        <p:cTn id="7" dur="5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slide(fromBottom)">
                                      <p:cBhvr>
                                        <p:cTn id="12" dur="5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slide(fromBottom)">
                                      <p:cBhvr>
                                        <p:cTn id="17" dur="500"/>
                                        <p:tgtEl>
                                          <p:spTgt spid="57347">
                                            <p:txEl>
                                              <p:pRg st="2" end="2"/>
                                            </p:txEl>
                                          </p:spTgt>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57347">
                                            <p:txEl>
                                              <p:pRg st="3" end="3"/>
                                            </p:txEl>
                                          </p:spTgt>
                                        </p:tgtEl>
                                        <p:attrNameLst>
                                          <p:attrName>style.visibility</p:attrName>
                                        </p:attrNameLst>
                                      </p:cBhvr>
                                      <p:to>
                                        <p:strVal val="visible"/>
                                      </p:to>
                                    </p:set>
                                    <p:animEffect transition="in" filter="slide(fromBottom)">
                                      <p:cBhvr>
                                        <p:cTn id="20" dur="500"/>
                                        <p:tgtEl>
                                          <p:spTgt spid="5734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7347">
                                            <p:txEl>
                                              <p:pRg st="4" end="4"/>
                                            </p:txEl>
                                          </p:spTgt>
                                        </p:tgtEl>
                                        <p:attrNameLst>
                                          <p:attrName>style.visibility</p:attrName>
                                        </p:attrNameLst>
                                      </p:cBhvr>
                                      <p:to>
                                        <p:strVal val="visible"/>
                                      </p:to>
                                    </p:set>
                                    <p:animEffect transition="in" filter="slide(fromBottom)">
                                      <p:cBhvr>
                                        <p:cTn id="25" dur="500"/>
                                        <p:tgtEl>
                                          <p:spTgt spid="57347">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57347">
                                            <p:txEl>
                                              <p:pRg st="5" end="5"/>
                                            </p:txEl>
                                          </p:spTgt>
                                        </p:tgtEl>
                                        <p:attrNameLst>
                                          <p:attrName>style.visibility</p:attrName>
                                        </p:attrNameLst>
                                      </p:cBhvr>
                                      <p:to>
                                        <p:strVal val="visible"/>
                                      </p:to>
                                    </p:set>
                                    <p:animEffect transition="in" filter="slide(fromBottom)">
                                      <p:cBhvr>
                                        <p:cTn id="28" dur="500"/>
                                        <p:tgtEl>
                                          <p:spTgt spid="57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7280" y="1524000"/>
            <a:ext cx="7284720" cy="4222842"/>
          </a:xfrm>
          <a:prstGeom prst="rect">
            <a:avLst/>
          </a:prstGeom>
        </p:spPr>
      </p:pic>
      <p:sp>
        <p:nvSpPr>
          <p:cNvPr id="45059" name="Rectangle 2"/>
          <p:cNvSpPr>
            <a:spLocks noGrp="1" noChangeArrowheads="1"/>
          </p:cNvSpPr>
          <p:nvPr>
            <p:ph type="title"/>
          </p:nvPr>
        </p:nvSpPr>
        <p:spPr/>
        <p:txBody>
          <a:bodyPr/>
          <a:lstStyle/>
          <a:p>
            <a:pPr eaLnBrk="1" hangingPunct="1"/>
            <a:r>
              <a:rPr lang="en-US" smtClean="0"/>
              <a:t>SQL Views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48</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01086" y="3512820"/>
            <a:ext cx="3285714" cy="2628571"/>
          </a:xfrm>
          <a:prstGeom prst="rect">
            <a:avLst/>
          </a:prstGeom>
        </p:spPr>
      </p:pic>
      <p:sp>
        <p:nvSpPr>
          <p:cNvPr id="46083" name="Rectangle 2"/>
          <p:cNvSpPr>
            <a:spLocks noGrp="1" noChangeArrowheads="1"/>
          </p:cNvSpPr>
          <p:nvPr>
            <p:ph type="title"/>
          </p:nvPr>
        </p:nvSpPr>
        <p:spPr/>
        <p:txBody>
          <a:bodyPr/>
          <a:lstStyle/>
          <a:p>
            <a:pPr eaLnBrk="1" hangingPunct="1"/>
            <a:r>
              <a:rPr lang="en-US" smtClean="0"/>
              <a:t>CREATE VIEW Command</a:t>
            </a:r>
          </a:p>
        </p:txBody>
      </p:sp>
      <p:sp>
        <p:nvSpPr>
          <p:cNvPr id="46084" name="Rectangle 3"/>
          <p:cNvSpPr>
            <a:spLocks noGrp="1" noChangeArrowheads="1"/>
          </p:cNvSpPr>
          <p:nvPr>
            <p:ph type="body" sz="half" idx="1"/>
          </p:nvPr>
        </p:nvSpPr>
        <p:spPr>
          <a:xfrm>
            <a:off x="457200" y="1600200"/>
            <a:ext cx="5029200" cy="4525963"/>
          </a:xfrm>
        </p:spPr>
        <p:txBody>
          <a:bodyPr/>
          <a:lstStyle/>
          <a:p>
            <a:pPr eaLnBrk="1" hangingPunct="1"/>
            <a:r>
              <a:rPr lang="en-US" sz="2800" smtClean="0"/>
              <a:t>CREATE VIEW command:</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CREATE VIEW CustomerNameView AS</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SELECT	LastName AS</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CustomerLastName,</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FirstName AS</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CustomerFirstName,</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FROM 	CUSTOMER;</a:t>
            </a:r>
          </a:p>
          <a:p>
            <a:pPr eaLnBrk="1" hangingPunct="1"/>
            <a:endParaRPr lang="en-US" sz="1800" smtClean="0">
              <a:solidFill>
                <a:srgbClr val="0099CC"/>
              </a:solidFill>
            </a:endParaRPr>
          </a:p>
          <a:p>
            <a:pPr eaLnBrk="1" hangingPunct="1"/>
            <a:r>
              <a:rPr lang="en-US" sz="2800" smtClean="0"/>
              <a:t>Results:</a:t>
            </a:r>
          </a:p>
          <a:p>
            <a:pPr lvl="1" eaLnBrk="1" hangingPunct="1">
              <a:buFontTx/>
              <a:buNone/>
            </a:pPr>
            <a:r>
              <a:rPr lang="en-US" sz="1600" b="1" smtClean="0">
                <a:solidFill>
                  <a:srgbClr val="0099CC"/>
                </a:solidFill>
                <a:latin typeface="Courier New" panose="02070309020205020404" pitchFamily="49" charset="0"/>
                <a:cs typeface="Courier New" panose="02070309020205020404" pitchFamily="49" charset="0"/>
              </a:rPr>
              <a:t>SELECT 	*</a:t>
            </a:r>
          </a:p>
          <a:p>
            <a:pPr lvl="1" eaLnBrk="1" hangingPunct="1">
              <a:buFontTx/>
              <a:buNone/>
            </a:pPr>
            <a:r>
              <a:rPr lang="en-US" sz="1600" b="1" smtClean="0">
                <a:solidFill>
                  <a:srgbClr val="0099CC"/>
                </a:solidFill>
                <a:latin typeface="Courier New" panose="02070309020205020404" pitchFamily="49" charset="0"/>
                <a:cs typeface="Courier New" panose="02070309020205020404" pitchFamily="49" charset="0"/>
              </a:rPr>
              <a:t>FROM	CustomerNameView</a:t>
            </a:r>
          </a:p>
          <a:p>
            <a:pPr lvl="1" eaLnBrk="1" hangingPunct="1">
              <a:buFontTx/>
              <a:buNone/>
            </a:pPr>
            <a:r>
              <a:rPr lang="en-US" sz="1600" b="1" smtClean="0">
                <a:solidFill>
                  <a:srgbClr val="0099CC"/>
                </a:solidFill>
                <a:latin typeface="Courier New" panose="02070309020205020404" pitchFamily="49" charset="0"/>
                <a:cs typeface="Courier New" panose="02070309020205020404" pitchFamily="49" charset="0"/>
              </a:rPr>
              <a:t>ORDER BY	CustomerLastName,</a:t>
            </a:r>
          </a:p>
          <a:p>
            <a:pPr lvl="1" eaLnBrk="1" hangingPunct="1">
              <a:buFontTx/>
              <a:buNone/>
            </a:pPr>
            <a:r>
              <a:rPr lang="en-US" sz="1600" b="1" smtClean="0">
                <a:solidFill>
                  <a:srgbClr val="0099CC"/>
                </a:solidFill>
                <a:latin typeface="Courier New" panose="02070309020205020404" pitchFamily="49" charset="0"/>
                <a:cs typeface="Courier New" panose="02070309020205020404" pitchFamily="49" charset="0"/>
              </a:rPr>
              <a:t>			CustomerFirstName;</a:t>
            </a:r>
            <a:r>
              <a:rPr lang="en-US" sz="1600" smtClean="0"/>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7621CEFD-2E20-43B8-90AE-2288D3C72D87}" type="slidenum">
              <a:rPr lang="en-US" smtClean="0"/>
              <a:pPr/>
              <a:t>49</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title"/>
          </p:nvPr>
        </p:nvSpPr>
        <p:spPr/>
        <p:txBody>
          <a:bodyPr/>
          <a:lstStyle/>
          <a:p>
            <a:pPr eaLnBrk="1" hangingPunct="1"/>
            <a:r>
              <a:rPr lang="en-US" sz="3200" smtClean="0"/>
              <a:t>View Ridge Gallery Database Design</a:t>
            </a:r>
          </a:p>
        </p:txBody>
      </p:sp>
      <p:pic>
        <p:nvPicPr>
          <p:cNvPr id="71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183563" cy="302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1100" y="1524000"/>
            <a:ext cx="6972300" cy="4582201"/>
          </a:xfrm>
          <a:prstGeom prst="rect">
            <a:avLst/>
          </a:prstGeom>
        </p:spPr>
      </p:pic>
      <p:sp>
        <p:nvSpPr>
          <p:cNvPr id="47107" name="Rectangle 2"/>
          <p:cNvSpPr>
            <a:spLocks noGrp="1" noChangeArrowheads="1"/>
          </p:cNvSpPr>
          <p:nvPr>
            <p:ph type="title"/>
          </p:nvPr>
        </p:nvSpPr>
        <p:spPr/>
        <p:txBody>
          <a:bodyPr/>
          <a:lstStyle/>
          <a:p>
            <a:pPr eaLnBrk="1" hangingPunct="1"/>
            <a:r>
              <a:rPr lang="en-US" smtClean="0"/>
              <a:t>Updateable Views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50</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smtClean="0"/>
              <a:t>Embedding SQL in Program Code</a:t>
            </a:r>
          </a:p>
        </p:txBody>
      </p:sp>
      <p:sp>
        <p:nvSpPr>
          <p:cNvPr id="62467" name="Rectangle 3"/>
          <p:cNvSpPr>
            <a:spLocks noGrp="1" noChangeArrowheads="1"/>
          </p:cNvSpPr>
          <p:nvPr>
            <p:ph type="body" idx="1"/>
          </p:nvPr>
        </p:nvSpPr>
        <p:spPr/>
        <p:txBody>
          <a:bodyPr/>
          <a:lstStyle/>
          <a:p>
            <a:pPr eaLnBrk="1" hangingPunct="1"/>
            <a:r>
              <a:rPr lang="en-US" sz="2400" smtClean="0"/>
              <a:t>SQL cursors are used to select one row at a time from  pseudo-files.</a:t>
            </a:r>
          </a:p>
          <a:p>
            <a:pPr eaLnBrk="1" hangingPunct="1"/>
            <a:r>
              <a:rPr lang="en-US" sz="2400" smtClean="0"/>
              <a:t>Problem: assigning SQL table columns with program variables</a:t>
            </a:r>
          </a:p>
          <a:p>
            <a:pPr eaLnBrk="1" hangingPunct="1"/>
            <a:r>
              <a:rPr lang="en-US" sz="2400" smtClean="0"/>
              <a:t>Solution: object-oriented programming, PL/SQL</a:t>
            </a:r>
          </a:p>
          <a:p>
            <a:pPr eaLnBrk="1" hangingPunct="1"/>
            <a:r>
              <a:rPr lang="en-US" sz="2400" smtClean="0"/>
              <a:t>Problem: paradigm mismatch between SQL and application programming language:</a:t>
            </a:r>
          </a:p>
          <a:p>
            <a:pPr lvl="1" eaLnBrk="1" hangingPunct="1"/>
            <a:r>
              <a:rPr lang="en-US" sz="2000" smtClean="0"/>
              <a:t>SQL statements return sets of rows; an application works on one row at a time</a:t>
            </a:r>
          </a:p>
          <a:p>
            <a:pPr eaLnBrk="1" hangingPunct="1"/>
            <a:r>
              <a:rPr lang="en-US" sz="2400" smtClean="0"/>
              <a:t>Solution: process the SQL results as </a:t>
            </a:r>
            <a:r>
              <a:rPr lang="en-US" sz="2400" smtClean="0">
                <a:solidFill>
                  <a:srgbClr val="0099CC"/>
                </a:solidFill>
              </a:rPr>
              <a:t>pseudo-files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51</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7" dur="500"/>
                                        <p:tgtEl>
                                          <p:spTgt spid="624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2467">
                                            <p:txEl>
                                              <p:pRg st="3" end="3"/>
                                            </p:txEl>
                                          </p:spTgt>
                                        </p:tgtEl>
                                        <p:attrNameLst>
                                          <p:attrName>style.visibility</p:attrName>
                                        </p:attrNameLst>
                                      </p:cBhvr>
                                      <p:to>
                                        <p:strVal val="visible"/>
                                      </p:to>
                                    </p:set>
                                    <p:animEffect transition="in" filter="slide(fromBottom)">
                                      <p:cBhvr>
                                        <p:cTn id="22" dur="500"/>
                                        <p:tgtEl>
                                          <p:spTgt spid="62467">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5" dur="500"/>
                                        <p:tgtEl>
                                          <p:spTgt spid="62467">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62467">
                                            <p:txEl>
                                              <p:pRg st="5" end="5"/>
                                            </p:txEl>
                                          </p:spTgt>
                                        </p:tgtEl>
                                        <p:attrNameLst>
                                          <p:attrName>style.visibility</p:attrName>
                                        </p:attrNameLst>
                                      </p:cBhvr>
                                      <p:to>
                                        <p:strVal val="visible"/>
                                      </p:to>
                                    </p:set>
                                    <p:animEffect transition="in" filter="slide(fromBottom)">
                                      <p:cBhvr>
                                        <p:cTn id="30" dur="500"/>
                                        <p:tgtEl>
                                          <p:spTgt spid="624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smtClean="0"/>
              <a:t>SQL Cursors in Program Code</a:t>
            </a:r>
          </a:p>
        </p:txBody>
      </p:sp>
      <p:sp>
        <p:nvSpPr>
          <p:cNvPr id="62467" name="Rectangle 3"/>
          <p:cNvSpPr>
            <a:spLocks noGrp="1" noChangeArrowheads="1"/>
          </p:cNvSpPr>
          <p:nvPr>
            <p:ph type="body" idx="1"/>
          </p:nvPr>
        </p:nvSpPr>
        <p:spPr/>
        <p:txBody>
          <a:bodyPr/>
          <a:lstStyle/>
          <a:p>
            <a:pPr eaLnBrk="1" hangingPunct="1"/>
            <a:r>
              <a:rPr lang="en-US" sz="2400" smtClean="0"/>
              <a:t>SQL can be embedded in triggers, stored procedures, and program code.</a:t>
            </a:r>
          </a:p>
          <a:p>
            <a:pPr eaLnBrk="1" hangingPunct="1"/>
            <a:r>
              <a:rPr lang="en-US" sz="2400" smtClean="0"/>
              <a:t>A typical cursor code pattern is:</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DECLARE SQLCursor CURSOR FOR (SELECT * FROM CUSTOMER);</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OPEN SQLCursor:</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MOVE SQLCursorer to first row</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WHILE (SQLCursor not past last row)</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LOOP</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{SQL action statements go here}</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		    REPERT LOOP UNTIL DONE;</a:t>
            </a:r>
          </a:p>
          <a:p>
            <a:pPr lvl="1" eaLnBrk="1" hangingPunct="1">
              <a:buFontTx/>
              <a:buNone/>
            </a:pPr>
            <a:r>
              <a:rPr lang="en-US" sz="1800" b="1" smtClean="0">
                <a:solidFill>
                  <a:srgbClr val="0099CC"/>
                </a:solidFill>
                <a:latin typeface="Courier New" panose="02070309020205020404" pitchFamily="49" charset="0"/>
                <a:cs typeface="Courier New" panose="02070309020205020404" pitchFamily="49" charset="0"/>
              </a:rPr>
              <a:t>CLOSE SQLCursor;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52</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62467">
                                            <p:txEl>
                                              <p:pRg st="5" end="5"/>
                                            </p:txEl>
                                          </p:spTgt>
                                        </p:tgtEl>
                                        <p:attrNameLst>
                                          <p:attrName>style.visibility</p:attrName>
                                        </p:attrNameLst>
                                      </p:cBhvr>
                                      <p:to>
                                        <p:strVal val="visible"/>
                                      </p:to>
                                    </p:set>
                                    <p:animEffect transition="in" filter="slide(fromBottom)">
                                      <p:cBhvr>
                                        <p:cTn id="24" dur="500"/>
                                        <p:tgtEl>
                                          <p:spTgt spid="62467">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62467">
                                            <p:txEl>
                                              <p:pRg st="6" end="6"/>
                                            </p:txEl>
                                          </p:spTgt>
                                        </p:tgtEl>
                                        <p:attrNameLst>
                                          <p:attrName>style.visibility</p:attrName>
                                        </p:attrNameLst>
                                      </p:cBhvr>
                                      <p:to>
                                        <p:strVal val="visible"/>
                                      </p:to>
                                    </p:set>
                                    <p:animEffect transition="in" filter="slide(fromBottom)">
                                      <p:cBhvr>
                                        <p:cTn id="27" dur="500"/>
                                        <p:tgtEl>
                                          <p:spTgt spid="62467">
                                            <p:txEl>
                                              <p:pRg st="6" end="6"/>
                                            </p:txEl>
                                          </p:spTgt>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62467">
                                            <p:txEl>
                                              <p:pRg st="7" end="7"/>
                                            </p:txEl>
                                          </p:spTgt>
                                        </p:tgtEl>
                                        <p:attrNameLst>
                                          <p:attrName>style.visibility</p:attrName>
                                        </p:attrNameLst>
                                      </p:cBhvr>
                                      <p:to>
                                        <p:strVal val="visible"/>
                                      </p:to>
                                    </p:set>
                                    <p:animEffect transition="in" filter="slide(fromBottom)">
                                      <p:cBhvr>
                                        <p:cTn id="30" dur="500"/>
                                        <p:tgtEl>
                                          <p:spTgt spid="62467">
                                            <p:txEl>
                                              <p:pRg st="7" end="7"/>
                                            </p:txEl>
                                          </p:spTgt>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62467">
                                            <p:txEl>
                                              <p:pRg st="8" end="8"/>
                                            </p:txEl>
                                          </p:spTgt>
                                        </p:tgtEl>
                                        <p:attrNameLst>
                                          <p:attrName>style.visibility</p:attrName>
                                        </p:attrNameLst>
                                      </p:cBhvr>
                                      <p:to>
                                        <p:strVal val="visible"/>
                                      </p:to>
                                    </p:set>
                                    <p:animEffect transition="in" filter="slide(fromBottom)">
                                      <p:cBhvr>
                                        <p:cTn id="33" dur="500"/>
                                        <p:tgtEl>
                                          <p:spTgt spid="62467">
                                            <p:txEl>
                                              <p:pRg st="8" end="8"/>
                                            </p:txEl>
                                          </p:spTgt>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62467">
                                            <p:txEl>
                                              <p:pRg st="9" end="9"/>
                                            </p:txEl>
                                          </p:spTgt>
                                        </p:tgtEl>
                                        <p:attrNameLst>
                                          <p:attrName>style.visibility</p:attrName>
                                        </p:attrNameLst>
                                      </p:cBhvr>
                                      <p:to>
                                        <p:strVal val="visible"/>
                                      </p:to>
                                    </p:set>
                                    <p:animEffect transition="in" filter="slide(fromBottom)">
                                      <p:cBhvr>
                                        <p:cTn id="36" dur="500"/>
                                        <p:tgtEl>
                                          <p:spTgt spid="6246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z="4000" smtClean="0"/>
              <a:t>SQL/Persistent Stored Modules (SSL/PSM)</a:t>
            </a:r>
          </a:p>
        </p:txBody>
      </p:sp>
      <p:sp>
        <p:nvSpPr>
          <p:cNvPr id="62467" name="Rectangle 3"/>
          <p:cNvSpPr>
            <a:spLocks noGrp="1" noChangeArrowheads="1"/>
          </p:cNvSpPr>
          <p:nvPr>
            <p:ph type="body" idx="1"/>
          </p:nvPr>
        </p:nvSpPr>
        <p:spPr/>
        <p:txBody>
          <a:bodyPr/>
          <a:lstStyle/>
          <a:p>
            <a:pPr eaLnBrk="1" hangingPunct="1"/>
            <a:r>
              <a:rPr lang="en-US" sz="2400" b="1" dirty="0" smtClean="0">
                <a:solidFill>
                  <a:srgbClr val="0099CC"/>
                </a:solidFill>
              </a:rPr>
              <a:t>SQL/Persistent Stored Modules (SQL/</a:t>
            </a:r>
            <a:r>
              <a:rPr lang="en-US" sz="2400" b="1" dirty="0" err="1" smtClean="0">
                <a:solidFill>
                  <a:srgbClr val="0099CC"/>
                </a:solidFill>
              </a:rPr>
              <a:t>PSM</a:t>
            </a:r>
            <a:r>
              <a:rPr lang="en-US" sz="2400" b="1" dirty="0" smtClean="0">
                <a:solidFill>
                  <a:srgbClr val="0099CC"/>
                </a:solidFill>
              </a:rPr>
              <a:t>) </a:t>
            </a:r>
            <a:r>
              <a:rPr lang="en-US" sz="2400" dirty="0" smtClean="0"/>
              <a:t>is an ANSI/ISO standard for embedding procedural programming functionality into SQL</a:t>
            </a:r>
          </a:p>
          <a:p>
            <a:pPr eaLnBrk="1" hangingPunct="1"/>
            <a:r>
              <a:rPr lang="en-US" sz="2400" dirty="0" smtClean="0"/>
              <a:t>Each DBMS product implements SQL/</a:t>
            </a:r>
            <a:r>
              <a:rPr lang="en-US" sz="2400" dirty="0" err="1" smtClean="0"/>
              <a:t>PSM</a:t>
            </a:r>
            <a:r>
              <a:rPr lang="en-US" sz="2400" dirty="0" smtClean="0"/>
              <a:t> in a different way, with some closer to the standard than others.</a:t>
            </a:r>
          </a:p>
          <a:p>
            <a:pPr lvl="1" eaLnBrk="1" hangingPunct="1"/>
            <a:r>
              <a:rPr lang="en-US" sz="2000" dirty="0" smtClean="0"/>
              <a:t>Microsoft SQL Server 2008 R2 calls its version </a:t>
            </a:r>
            <a:r>
              <a:rPr lang="en-US" sz="2000" b="1" dirty="0" smtClean="0">
                <a:solidFill>
                  <a:srgbClr val="0099CC"/>
                </a:solidFill>
              </a:rPr>
              <a:t>Transact-SQL (T-SQL)</a:t>
            </a:r>
            <a:r>
              <a:rPr lang="en-US" sz="2000" dirty="0" smtClean="0"/>
              <a:t>.</a:t>
            </a:r>
            <a:endParaRPr lang="en-US" sz="2000" b="1" dirty="0" smtClean="0">
              <a:solidFill>
                <a:srgbClr val="0099CC"/>
              </a:solidFill>
            </a:endParaRPr>
          </a:p>
          <a:p>
            <a:pPr lvl="1" eaLnBrk="1" hangingPunct="1"/>
            <a:r>
              <a:rPr lang="en-US" sz="2000" dirty="0" smtClean="0"/>
              <a:t>Oracle Database 11</a:t>
            </a:r>
            <a:r>
              <a:rPr lang="en-US" sz="2000" i="1" dirty="0" smtClean="0"/>
              <a:t>g</a:t>
            </a:r>
            <a:r>
              <a:rPr lang="en-US" sz="2000" dirty="0" smtClean="0"/>
              <a:t> calls its variant </a:t>
            </a:r>
            <a:r>
              <a:rPr lang="en-US" sz="2000" b="1" dirty="0" smtClean="0">
                <a:solidFill>
                  <a:srgbClr val="0099CC"/>
                </a:solidFill>
              </a:rPr>
              <a:t>Procedural Language/SQL (PL/SQL)</a:t>
            </a:r>
            <a:r>
              <a:rPr lang="en-US" sz="1400" dirty="0" smtClean="0"/>
              <a:t>.</a:t>
            </a:r>
            <a:endParaRPr lang="en-US" sz="1400" b="1" dirty="0" smtClean="0">
              <a:solidFill>
                <a:srgbClr val="0099CC"/>
              </a:solidFill>
              <a:latin typeface="Courier New" panose="02070309020205020404" pitchFamily="49" charset="0"/>
              <a:cs typeface="Courier New" panose="02070309020205020404" pitchFamily="49" charset="0"/>
            </a:endParaRPr>
          </a:p>
          <a:p>
            <a:pPr lvl="1" eaLnBrk="1" hangingPunct="1"/>
            <a:r>
              <a:rPr lang="en-US" sz="2000" dirty="0" smtClean="0"/>
              <a:t>MySQL implements SQL/</a:t>
            </a:r>
            <a:r>
              <a:rPr lang="en-US" sz="2000" dirty="0" err="1" smtClean="0"/>
              <a:t>PSM</a:t>
            </a:r>
            <a:r>
              <a:rPr lang="en-US" sz="2000" dirty="0" smtClean="0"/>
              <a:t>, but has no special name for its variant of SQL.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53</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Effect transition="in" filter="slide(fromBottom)">
                                      <p:cBhvr>
                                        <p:cTn id="7" dur="500"/>
                                        <p:tgtEl>
                                          <p:spTgt spid="62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2467">
                                            <p:txEl>
                                              <p:pRg st="1" end="1"/>
                                            </p:txEl>
                                          </p:spTgt>
                                        </p:tgtEl>
                                        <p:attrNameLst>
                                          <p:attrName>style.visibility</p:attrName>
                                        </p:attrNameLst>
                                      </p:cBhvr>
                                      <p:to>
                                        <p:strVal val="visible"/>
                                      </p:to>
                                    </p:set>
                                    <p:animEffect transition="in" filter="slide(fromBottom)">
                                      <p:cBhvr>
                                        <p:cTn id="12" dur="500"/>
                                        <p:tgtEl>
                                          <p:spTgt spid="62467">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animEffect transition="in" filter="slide(fromBottom)">
                                      <p:cBhvr>
                                        <p:cTn id="15" dur="500"/>
                                        <p:tgtEl>
                                          <p:spTgt spid="6246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2467">
                                            <p:txEl>
                                              <p:pRg st="3" end="3"/>
                                            </p:txEl>
                                          </p:spTgt>
                                        </p:tgtEl>
                                        <p:attrNameLst>
                                          <p:attrName>style.visibility</p:attrName>
                                        </p:attrNameLst>
                                      </p:cBhvr>
                                      <p:to>
                                        <p:strVal val="visible"/>
                                      </p:to>
                                    </p:set>
                                    <p:animEffect transition="in" filter="slide(fromBottom)">
                                      <p:cBhvr>
                                        <p:cTn id="18" dur="500"/>
                                        <p:tgtEl>
                                          <p:spTgt spid="62467">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2467">
                                            <p:txEl>
                                              <p:pRg st="4" end="4"/>
                                            </p:txEl>
                                          </p:spTgt>
                                        </p:tgtEl>
                                        <p:attrNameLst>
                                          <p:attrName>style.visibility</p:attrName>
                                        </p:attrNameLst>
                                      </p:cBhvr>
                                      <p:to>
                                        <p:strVal val="visible"/>
                                      </p:to>
                                    </p:set>
                                    <p:animEffect transition="in" filter="slide(fromBottom)">
                                      <p:cBhvr>
                                        <p:cTn id="21" dur="500"/>
                                        <p:tgtEl>
                                          <p:spTgt spid="624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 I</a:t>
            </a:r>
          </a:p>
        </p:txBody>
      </p:sp>
      <p:sp>
        <p:nvSpPr>
          <p:cNvPr id="64515" name="Rectangle 3"/>
          <p:cNvSpPr>
            <a:spLocks noGrp="1" noChangeArrowheads="1"/>
          </p:cNvSpPr>
          <p:nvPr>
            <p:ph type="body" idx="1"/>
          </p:nvPr>
        </p:nvSpPr>
        <p:spPr>
          <a:xfrm>
            <a:off x="457200" y="1600200"/>
            <a:ext cx="8229600" cy="4525963"/>
          </a:xfrm>
        </p:spPr>
        <p:txBody>
          <a:bodyPr/>
          <a:lstStyle/>
          <a:p>
            <a:pPr eaLnBrk="1" hangingPunct="1">
              <a:defRPr/>
            </a:pPr>
            <a:r>
              <a:rPr lang="en-US" sz="2400" dirty="0" smtClean="0"/>
              <a:t>A </a:t>
            </a:r>
            <a:r>
              <a:rPr lang="en-US" sz="2400" dirty="0" smtClean="0">
                <a:solidFill>
                  <a:srgbClr val="0099CC"/>
                </a:solidFill>
              </a:rPr>
              <a:t>user-defined function (stored function)</a:t>
            </a:r>
            <a:r>
              <a:rPr lang="en-US" sz="2400" dirty="0" smtClean="0"/>
              <a:t> is a stored set of SQL statements that:</a:t>
            </a:r>
          </a:p>
          <a:p>
            <a:pPr lvl="1"/>
            <a:r>
              <a:rPr lang="en-US" sz="2000" dirty="0" smtClean="0"/>
              <a:t>is </a:t>
            </a:r>
            <a:r>
              <a:rPr lang="en-US" sz="2000" i="1" dirty="0">
                <a:solidFill>
                  <a:srgbClr val="0099CC"/>
                </a:solidFill>
              </a:rPr>
              <a:t>called by name </a:t>
            </a:r>
            <a:r>
              <a:rPr lang="en-US" sz="2000" dirty="0"/>
              <a:t>from another SQL </a:t>
            </a:r>
            <a:r>
              <a:rPr lang="en-US" sz="2000" dirty="0" smtClean="0"/>
              <a:t>statement</a:t>
            </a:r>
            <a:endParaRPr lang="en-US" sz="2000" dirty="0"/>
          </a:p>
          <a:p>
            <a:pPr lvl="1"/>
            <a:r>
              <a:rPr lang="en-US" sz="2000" dirty="0" smtClean="0"/>
              <a:t>may </a:t>
            </a:r>
            <a:r>
              <a:rPr lang="en-US" sz="2000" dirty="0"/>
              <a:t>have </a:t>
            </a:r>
            <a:r>
              <a:rPr lang="en-US" sz="2000" i="1" dirty="0">
                <a:solidFill>
                  <a:srgbClr val="0099CC"/>
                </a:solidFill>
              </a:rPr>
              <a:t>input parameters </a:t>
            </a:r>
            <a:r>
              <a:rPr lang="en-US" sz="2000" dirty="0"/>
              <a:t>passed to it by the calling SQL statement, and</a:t>
            </a:r>
          </a:p>
          <a:p>
            <a:pPr lvl="1"/>
            <a:r>
              <a:rPr lang="en-US" sz="2000" i="1" dirty="0" smtClean="0">
                <a:solidFill>
                  <a:srgbClr val="0099CC"/>
                </a:solidFill>
              </a:rPr>
              <a:t>returns </a:t>
            </a:r>
            <a:r>
              <a:rPr lang="en-US" sz="2000" i="1" dirty="0">
                <a:solidFill>
                  <a:srgbClr val="0099CC"/>
                </a:solidFill>
              </a:rPr>
              <a:t>an output value </a:t>
            </a:r>
            <a:r>
              <a:rPr lang="en-US" sz="2000" dirty="0"/>
              <a:t>to the SQL statement </a:t>
            </a:r>
            <a:r>
              <a:rPr lang="en-US" sz="2000" dirty="0" smtClean="0"/>
              <a:t>hat </a:t>
            </a:r>
            <a:r>
              <a:rPr lang="en-US" sz="2000" dirty="0"/>
              <a:t>called the function</a:t>
            </a:r>
            <a:r>
              <a:rPr lang="en-US" sz="2000" dirty="0" smtClean="0"/>
              <a:t>.</a:t>
            </a:r>
            <a:endParaRPr lang="en-US" sz="5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54</a:t>
            </a:fld>
            <a:endParaRPr lang="en-US" smtClean="0"/>
          </a:p>
          <a:p>
            <a:endParaRPr lang="en-US"/>
          </a:p>
        </p:txBody>
      </p:sp>
      <p:pic>
        <p:nvPicPr>
          <p:cNvPr id="4" name="Picture 3"/>
          <p:cNvPicPr>
            <a:picLocks noChangeAspect="1"/>
          </p:cNvPicPr>
          <p:nvPr/>
        </p:nvPicPr>
        <p:blipFill>
          <a:blip r:embed="rId3"/>
          <a:stretch>
            <a:fillRect/>
          </a:stretch>
        </p:blipFill>
        <p:spPr>
          <a:xfrm>
            <a:off x="609600" y="4495799"/>
            <a:ext cx="7924800" cy="1148861"/>
          </a:xfrm>
          <a:prstGeom prst="rect">
            <a:avLst/>
          </a:prstGeom>
        </p:spPr>
      </p:pic>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0" dur="500"/>
                                        <p:tgtEl>
                                          <p:spTgt spid="6451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3" dur="500"/>
                                        <p:tgtEl>
                                          <p:spTgt spid="6451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6" dur="500"/>
                                        <p:tgtEl>
                                          <p:spTgt spid="645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smtClean="0"/>
              <a:t>User-Defined Functions II</a:t>
            </a:r>
            <a:br>
              <a:rPr lang="en-US" dirty="0" smtClean="0"/>
            </a:br>
            <a:r>
              <a:rPr lang="en-US" sz="3200" dirty="0" smtClean="0"/>
              <a:t>The </a:t>
            </a:r>
            <a:r>
              <a:rPr lang="en-US" sz="3200" i="1" dirty="0" err="1" smtClean="0"/>
              <a:t>NameConcatenation</a:t>
            </a:r>
            <a:r>
              <a:rPr lang="en-US" sz="3200" dirty="0" smtClean="0"/>
              <a:t> Function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55</a:t>
            </a:fld>
            <a:endParaRPr lang="en-US" smtClean="0"/>
          </a:p>
          <a:p>
            <a:endParaRPr lang="en-US"/>
          </a:p>
        </p:txBody>
      </p:sp>
      <p:pic>
        <p:nvPicPr>
          <p:cNvPr id="5" name="Picture 4"/>
          <p:cNvPicPr>
            <a:picLocks noChangeAspect="1"/>
          </p:cNvPicPr>
          <p:nvPr/>
        </p:nvPicPr>
        <p:blipFill>
          <a:blip r:embed="rId3"/>
          <a:stretch>
            <a:fillRect/>
          </a:stretch>
        </p:blipFill>
        <p:spPr>
          <a:xfrm>
            <a:off x="838200" y="1676400"/>
            <a:ext cx="7543800" cy="4026978"/>
          </a:xfrm>
          <a:prstGeom prst="rect">
            <a:avLst/>
          </a:prstGeom>
        </p:spPr>
      </p:pic>
    </p:spTree>
    <p:extLst>
      <p:ext uri="{BB962C8B-B14F-4D97-AF65-F5344CB8AC3E}">
        <p14:creationId xmlns:p14="http://schemas.microsoft.com/office/powerpoint/2010/main" val="4069058751"/>
      </p:ext>
    </p:extLst>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III</a:t>
            </a:r>
            <a:br>
              <a:rPr lang="en-US" dirty="0" smtClean="0"/>
            </a:br>
            <a:r>
              <a:rPr lang="en-US" sz="2800" dirty="0" smtClean="0"/>
              <a:t>The </a:t>
            </a:r>
            <a:r>
              <a:rPr lang="en-US" sz="2800" i="1" dirty="0" err="1" smtClean="0"/>
              <a:t>NameConcatenation</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smtClean="0"/>
              <a:t>Using the </a:t>
            </a:r>
            <a:r>
              <a:rPr lang="en-US" dirty="0" err="1" smtClean="0"/>
              <a:t>NameConcatenation</a:t>
            </a:r>
            <a:r>
              <a:rPr lang="en-US" dirty="0" smtClean="0"/>
              <a:t> function:</a:t>
            </a:r>
          </a:p>
          <a:p>
            <a:pPr marL="0" indent="0" eaLnBrk="1" hangingPunct="1">
              <a:buNone/>
              <a:defRPr/>
            </a:pPr>
            <a:endParaRPr lang="en-US" dirty="0"/>
          </a:p>
          <a:p>
            <a:pPr marL="0" indent="0" eaLnBrk="1" hangingPunct="1">
              <a:buNone/>
              <a:defRPr/>
            </a:pPr>
            <a:r>
              <a:rPr lang="en-US" sz="2000" b="1" dirty="0" smtClean="0">
                <a:solidFill>
                  <a:srgbClr val="0099CC"/>
                </a:solidFill>
                <a:latin typeface="Courier New" pitchFamily="49" charset="0"/>
                <a:cs typeface="Courier New" pitchFamily="49" charset="0"/>
              </a:rPr>
              <a:t>SELECT    </a:t>
            </a:r>
            <a:r>
              <a:rPr lang="en-US" sz="2000" b="1" dirty="0" err="1" smtClean="0">
                <a:solidFill>
                  <a:srgbClr val="0099CC"/>
                </a:solidFill>
                <a:latin typeface="Courier New" pitchFamily="49" charset="0"/>
                <a:cs typeface="Courier New" pitchFamily="49" charset="0"/>
              </a:rPr>
              <a:t>dbo.NameConcatenation</a:t>
            </a:r>
            <a:r>
              <a:rPr lang="en-US" sz="2000" b="1" dirty="0" smtClean="0">
                <a:solidFill>
                  <a:srgbClr val="0099CC"/>
                </a:solidFill>
                <a:latin typeface="Courier New" pitchFamily="49" charset="0"/>
                <a:cs typeface="Courier New" pitchFamily="49" charset="0"/>
              </a:rPr>
              <a:t>(</a:t>
            </a:r>
            <a:r>
              <a:rPr lang="en-US" sz="2000" b="1" dirty="0" err="1" smtClean="0">
                <a:solidFill>
                  <a:srgbClr val="0099CC"/>
                </a:solidFill>
                <a:latin typeface="Courier New" pitchFamily="49" charset="0"/>
                <a:cs typeface="Courier New" pitchFamily="49" charset="0"/>
              </a:rPr>
              <a:t>FirstName</a:t>
            </a:r>
            <a:r>
              <a:rPr lang="en-US" sz="2000" b="1" dirty="0">
                <a:solidFill>
                  <a:srgbClr val="0099CC"/>
                </a:solidFill>
                <a:latin typeface="Courier New" pitchFamily="49" charset="0"/>
                <a:cs typeface="Courier New" pitchFamily="49" charset="0"/>
              </a:rPr>
              <a:t>, </a:t>
            </a:r>
            <a:r>
              <a:rPr lang="en-US" sz="2000" b="1" dirty="0" err="1">
                <a:solidFill>
                  <a:srgbClr val="0099CC"/>
                </a:solidFill>
                <a:latin typeface="Courier New" pitchFamily="49" charset="0"/>
                <a:cs typeface="Courier New" pitchFamily="49" charset="0"/>
              </a:rPr>
              <a:t>LastName</a:t>
            </a:r>
            <a:r>
              <a:rPr lang="en-US" sz="2000" b="1" dirty="0">
                <a:solidFill>
                  <a:srgbClr val="0099CC"/>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	    AS </a:t>
            </a:r>
            <a:r>
              <a:rPr lang="en-US" sz="2000" b="1" dirty="0" err="1">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AreaCode</a:t>
            </a:r>
            <a:r>
              <a:rPr lang="en-US" sz="2000" b="1" dirty="0">
                <a:solidFill>
                  <a:srgbClr val="0099CC"/>
                </a:solidFill>
                <a:latin typeface="Courier New" pitchFamily="49" charset="0"/>
                <a:cs typeface="Courier New" pitchFamily="49" charset="0"/>
              </a:rPr>
              <a:t>, </a:t>
            </a:r>
            <a:r>
              <a:rPr lang="en-US" sz="2000" b="1" dirty="0" err="1">
                <a:solidFill>
                  <a:srgbClr val="0099CC"/>
                </a:solidFill>
                <a:latin typeface="Courier New" pitchFamily="49" charset="0"/>
                <a:cs typeface="Courier New" pitchFamily="49" charset="0"/>
              </a:rPr>
              <a:t>PhoneNumber</a:t>
            </a:r>
            <a:r>
              <a:rPr lang="en-US" sz="2000" b="1" dirty="0">
                <a:solidFill>
                  <a:srgbClr val="0099CC"/>
                </a:solidFill>
                <a:latin typeface="Courier New" pitchFamily="49" charset="0"/>
                <a:cs typeface="Courier New" pitchFamily="49" charset="0"/>
              </a:rPr>
              <a:t>, </a:t>
            </a:r>
            <a:r>
              <a:rPr lang="en-US" sz="2000" b="1" dirty="0" smtClean="0">
                <a:solidFill>
                  <a:srgbClr val="0099CC"/>
                </a:solidFill>
                <a:latin typeface="Courier New" pitchFamily="49" charset="0"/>
                <a:cs typeface="Courier New" pitchFamily="49" charset="0"/>
              </a:rPr>
              <a:t>Email</a:t>
            </a:r>
          </a:p>
          <a:p>
            <a:pPr marL="57150" indent="0" eaLnBrk="1" hangingPunct="1">
              <a:buNone/>
              <a:defRPr/>
            </a:pPr>
            <a:r>
              <a:rPr lang="en-US" sz="2000" b="1" dirty="0" smtClean="0">
                <a:solidFill>
                  <a:srgbClr val="0099CC"/>
                </a:solidFill>
                <a:latin typeface="Courier New" pitchFamily="49" charset="0"/>
                <a:cs typeface="Courier New" pitchFamily="49" charset="0"/>
              </a:rPr>
              <a:t>FROM 	    CUSTOMER</a:t>
            </a:r>
            <a:endParaRPr lang="en-US" sz="2000" b="1" dirty="0">
              <a:solidFill>
                <a:srgbClr val="0099CC"/>
              </a:solidFill>
              <a:latin typeface="Courier New" pitchFamily="49" charset="0"/>
              <a:cs typeface="Courier New" pitchFamily="49" charset="0"/>
            </a:endParaRPr>
          </a:p>
          <a:p>
            <a:pPr marL="57150" indent="0" eaLnBrk="1" hangingPunct="1">
              <a:buNone/>
              <a:defRPr/>
            </a:pPr>
            <a:r>
              <a:rPr lang="en-US" sz="2000" b="1" dirty="0" smtClean="0">
                <a:solidFill>
                  <a:srgbClr val="0099CC"/>
                </a:solidFill>
                <a:latin typeface="Courier New" pitchFamily="49" charset="0"/>
                <a:cs typeface="Courier New" pitchFamily="49" charset="0"/>
              </a:rPr>
              <a:t>ORDER </a:t>
            </a:r>
            <a:r>
              <a:rPr lang="en-US" sz="2000" b="1" dirty="0">
                <a:solidFill>
                  <a:srgbClr val="0099CC"/>
                </a:solidFill>
                <a:latin typeface="Courier New" pitchFamily="49" charset="0"/>
                <a:cs typeface="Courier New" pitchFamily="49" charset="0"/>
              </a:rPr>
              <a:t>BY </a:t>
            </a:r>
            <a:r>
              <a:rPr lang="en-US" sz="2000" b="1" dirty="0" smtClean="0">
                <a:solidFill>
                  <a:srgbClr val="0099CC"/>
                </a:solidFill>
                <a:latin typeface="Courier New" pitchFamily="49" charset="0"/>
                <a:cs typeface="Courier New" pitchFamily="49" charset="0"/>
              </a:rPr>
              <a:t> </a:t>
            </a:r>
            <a:r>
              <a:rPr lang="en-US" sz="2000" b="1" dirty="0" err="1" smtClean="0">
                <a:solidFill>
                  <a:srgbClr val="0099CC"/>
                </a:solidFill>
                <a:latin typeface="Courier New" pitchFamily="49" charset="0"/>
                <a:cs typeface="Courier New" pitchFamily="49" charset="0"/>
              </a:rPr>
              <a:t>CustomerName</a:t>
            </a:r>
            <a:r>
              <a:rPr lang="en-US" sz="2000" b="1" dirty="0">
                <a:solidFill>
                  <a:srgbClr val="0099CC"/>
                </a:solidFill>
                <a:latin typeface="Courier New" pitchFamily="49" charset="0"/>
                <a:cs typeface="Courier New" pitchFamily="49" charset="0"/>
              </a:rPr>
              <a:t>;</a:t>
            </a:r>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56</a:t>
            </a:fld>
            <a:endParaRPr lang="en-US" smtClean="0"/>
          </a:p>
          <a:p>
            <a:endParaRPr lang="en-US"/>
          </a:p>
        </p:txBody>
      </p:sp>
    </p:spTree>
    <p:extLst>
      <p:ext uri="{BB962C8B-B14F-4D97-AF65-F5344CB8AC3E}">
        <p14:creationId xmlns:p14="http://schemas.microsoft.com/office/powerpoint/2010/main" val="233309579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User-Defined Functions IV</a:t>
            </a:r>
            <a:br>
              <a:rPr lang="en-US" dirty="0" smtClean="0"/>
            </a:br>
            <a:r>
              <a:rPr lang="en-US" sz="2800" dirty="0" smtClean="0"/>
              <a:t>The </a:t>
            </a:r>
            <a:r>
              <a:rPr lang="en-US" sz="2800" i="1" dirty="0" err="1" smtClean="0"/>
              <a:t>NameConcatenation</a:t>
            </a:r>
            <a:r>
              <a:rPr lang="en-US" sz="2800" dirty="0" smtClean="0"/>
              <a:t> Function</a:t>
            </a:r>
            <a:endParaRPr lang="en-US" dirty="0" smtClean="0"/>
          </a:p>
        </p:txBody>
      </p:sp>
      <p:sp>
        <p:nvSpPr>
          <p:cNvPr id="43010" name="Rectangle 3"/>
          <p:cNvSpPr>
            <a:spLocks noGrp="1" noChangeArrowheads="1"/>
          </p:cNvSpPr>
          <p:nvPr>
            <p:ph type="body" idx="1"/>
          </p:nvPr>
        </p:nvSpPr>
        <p:spPr/>
        <p:txBody>
          <a:bodyPr/>
          <a:lstStyle/>
          <a:p>
            <a:pPr eaLnBrk="1" hangingPunct="1">
              <a:defRPr/>
            </a:pPr>
            <a:r>
              <a:rPr lang="en-US" dirty="0" err="1" smtClean="0"/>
              <a:t>NameConcatenation</a:t>
            </a:r>
            <a:r>
              <a:rPr lang="en-US" dirty="0" smtClean="0"/>
              <a:t> function results:</a:t>
            </a:r>
          </a:p>
          <a:p>
            <a:pPr marL="0" indent="0" eaLnBrk="1" hangingPunct="1">
              <a:buNone/>
              <a:defRPr/>
            </a:pPr>
            <a:endParaRPr lang="en-US" dirty="0"/>
          </a:p>
          <a:p>
            <a:pPr lvl="1" eaLnBrk="1" hangingPunct="1">
              <a:buNone/>
              <a:defRPr/>
            </a:pPr>
            <a:endParaRPr lang="en-US" sz="2000" b="1" dirty="0">
              <a:solidFill>
                <a:srgbClr val="0099CC"/>
              </a:solidFill>
              <a:latin typeface="Courier New" pitchFamily="49" charset="0"/>
              <a:cs typeface="Courier New" pitchFamily="49" charset="0"/>
            </a:endParaRPr>
          </a:p>
          <a:p>
            <a:pPr lvl="1" eaLnBrk="1" hangingPunct="1">
              <a:buFontTx/>
              <a:buNone/>
              <a:defRPr/>
            </a:pPr>
            <a:r>
              <a:rPr lang="en-US" sz="2000" b="1" dirty="0" smtClean="0">
                <a:solidFill>
                  <a:srgbClr val="0099CC"/>
                </a:solidFill>
                <a:latin typeface="Courier New" pitchFamily="49" charset="0"/>
                <a:cs typeface="Courier New" pitchFamily="49" charset="0"/>
              </a:rPr>
              <a:t>			</a:t>
            </a:r>
            <a:endParaRPr lang="en-US" b="1" dirty="0" smtClean="0">
              <a:solidFill>
                <a:srgbClr val="0099CC"/>
              </a:solidFill>
              <a:latin typeface="Courier New" pitchFamily="49" charset="0"/>
              <a:cs typeface="Courier New" pitchFamily="49" charset="0"/>
            </a:endParaRPr>
          </a:p>
          <a:p>
            <a:pPr marL="742950" lvl="2" indent="-342900" eaLnBrk="1" hangingPunct="1">
              <a:defRPr/>
            </a:pPr>
            <a:endParaRPr lang="en-US" dirty="0">
              <a:ea typeface="+mn-ea"/>
              <a:cs typeface="+mn-cs"/>
            </a:endParaRPr>
          </a:p>
          <a:p>
            <a:pPr lvl="1" eaLnBrk="1" hangingPunct="1">
              <a:buFontTx/>
              <a:buNone/>
              <a:defRPr/>
            </a:pPr>
            <a:endParaRPr lang="en-US" sz="3200" dirty="0">
              <a:ea typeface="+mn-ea"/>
              <a:cs typeface="+mn-cs"/>
            </a:endParaRP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57</a:t>
            </a:fld>
            <a:endParaRPr lang="en-US" smtClean="0"/>
          </a:p>
          <a:p>
            <a:endParaRPr lang="en-US"/>
          </a:p>
        </p:txBody>
      </p:sp>
      <p:pic>
        <p:nvPicPr>
          <p:cNvPr id="4" name="Picture 3"/>
          <p:cNvPicPr>
            <a:picLocks noChangeAspect="1"/>
          </p:cNvPicPr>
          <p:nvPr/>
        </p:nvPicPr>
        <p:blipFill>
          <a:blip r:embed="rId3"/>
          <a:stretch>
            <a:fillRect/>
          </a:stretch>
        </p:blipFill>
        <p:spPr>
          <a:xfrm>
            <a:off x="667300" y="2362200"/>
            <a:ext cx="7867100" cy="3124200"/>
          </a:xfrm>
          <a:prstGeom prst="rect">
            <a:avLst/>
          </a:prstGeom>
        </p:spPr>
      </p:pic>
    </p:spTree>
    <p:extLst>
      <p:ext uri="{BB962C8B-B14F-4D97-AF65-F5344CB8AC3E}">
        <p14:creationId xmlns:p14="http://schemas.microsoft.com/office/powerpoint/2010/main" val="11461852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Triggers I</a:t>
            </a:r>
          </a:p>
        </p:txBody>
      </p:sp>
      <p:sp>
        <p:nvSpPr>
          <p:cNvPr id="64515" name="Rectangle 3"/>
          <p:cNvSpPr>
            <a:spLocks noGrp="1" noChangeArrowheads="1"/>
          </p:cNvSpPr>
          <p:nvPr>
            <p:ph type="body" idx="1"/>
          </p:nvPr>
        </p:nvSpPr>
        <p:spPr/>
        <p:txBody>
          <a:bodyPr/>
          <a:lstStyle/>
          <a:p>
            <a:pPr eaLnBrk="1" hangingPunct="1">
              <a:defRPr/>
            </a:pPr>
            <a:r>
              <a:rPr lang="en-US" sz="2400" dirty="0" smtClean="0"/>
              <a:t>A </a:t>
            </a:r>
            <a:r>
              <a:rPr lang="en-US" sz="2400" dirty="0" smtClean="0">
                <a:solidFill>
                  <a:srgbClr val="0099CC"/>
                </a:solidFill>
              </a:rPr>
              <a:t>trigger</a:t>
            </a:r>
            <a:r>
              <a:rPr lang="en-US" sz="2400" dirty="0" smtClean="0"/>
              <a:t> is a stored program that is executed by the DBMS whenever a specified event occurs on a specified table or view.</a:t>
            </a:r>
          </a:p>
          <a:p>
            <a:pPr eaLnBrk="1" hangingPunct="1">
              <a:defRPr/>
            </a:pPr>
            <a:r>
              <a:rPr lang="en-US" sz="2400" dirty="0" smtClean="0"/>
              <a:t>Three trigger types: </a:t>
            </a:r>
            <a:br>
              <a:rPr lang="en-US" sz="2400" dirty="0" smtClean="0"/>
            </a:br>
            <a:r>
              <a:rPr lang="en-US" sz="2400" dirty="0" smtClean="0">
                <a:solidFill>
                  <a:srgbClr val="0099CC"/>
                </a:solidFill>
              </a:rPr>
              <a:t>BEFORE</a:t>
            </a:r>
            <a:r>
              <a:rPr lang="en-US" sz="2400" dirty="0" smtClean="0"/>
              <a:t>,</a:t>
            </a:r>
            <a:r>
              <a:rPr lang="en-US" sz="2400" dirty="0" smtClean="0">
                <a:solidFill>
                  <a:srgbClr val="0099CC"/>
                </a:solidFill>
              </a:rPr>
              <a:t> INSTEAD OF</a:t>
            </a:r>
            <a:r>
              <a:rPr lang="en-US" sz="2400" dirty="0" smtClean="0"/>
              <a:t>, and </a:t>
            </a:r>
            <a:r>
              <a:rPr lang="en-US" sz="2400" dirty="0" smtClean="0">
                <a:solidFill>
                  <a:srgbClr val="0099CC"/>
                </a:solidFill>
              </a:rPr>
              <a:t>AFTER</a:t>
            </a:r>
            <a:endParaRPr lang="en-US" sz="2400" dirty="0" smtClean="0"/>
          </a:p>
          <a:p>
            <a:pPr lvl="1" eaLnBrk="1" hangingPunct="1">
              <a:defRPr/>
            </a:pPr>
            <a:r>
              <a:rPr lang="en-US" sz="2000" dirty="0" smtClean="0"/>
              <a:t>Each type can be declared for Insert, Update, and Delete.</a:t>
            </a:r>
          </a:p>
          <a:p>
            <a:pPr lvl="1" eaLnBrk="1" hangingPunct="1">
              <a:defRPr/>
            </a:pPr>
            <a:r>
              <a:rPr lang="en-US" sz="2000" dirty="0" smtClean="0"/>
              <a:t>Resulting in a total of nine trigger types.</a:t>
            </a:r>
          </a:p>
          <a:p>
            <a:pPr eaLnBrk="1" hangingPunct="1">
              <a:defRPr/>
            </a:pPr>
            <a:r>
              <a:rPr lang="en-US" sz="2400" dirty="0" smtClean="0"/>
              <a:t>Oracle supports all nine trigger types.</a:t>
            </a:r>
          </a:p>
          <a:p>
            <a:pPr eaLnBrk="1" hangingPunct="1">
              <a:defRPr/>
            </a:pPr>
            <a:r>
              <a:rPr lang="en-US" sz="2400" dirty="0" smtClean="0"/>
              <a:t>SQL Server supports six trigger types (INSTEAD OF and AFTER).</a:t>
            </a:r>
          </a:p>
          <a:p>
            <a:pPr eaLnBrk="1" hangingPunct="1">
              <a:defRPr/>
            </a:pPr>
            <a:r>
              <a:rPr lang="en-US" sz="2400" spc="-20" dirty="0" smtClean="0"/>
              <a:t>MySQL supports six trigger types (BEFORE and AFTER).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58</a:t>
            </a:fld>
            <a:endParaRPr lang="en-US" smtClean="0"/>
          </a:p>
          <a:p>
            <a:endParaRPr lang="en-US"/>
          </a:p>
        </p:txBody>
      </p:sp>
    </p:spTree>
    <p:extLst>
      <p:ext uri="{BB962C8B-B14F-4D97-AF65-F5344CB8AC3E}">
        <p14:creationId xmlns:p14="http://schemas.microsoft.com/office/powerpoint/2010/main" val="1484407282"/>
      </p:ext>
    </p:extLst>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Effect transition="in" filter="slide(fromBottom)">
                                      <p:cBhvr>
                                        <p:cTn id="7" dur="500"/>
                                        <p:tgtEl>
                                          <p:spTgt spid="64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4515">
                                            <p:txEl>
                                              <p:pRg st="1" end="1"/>
                                            </p:txEl>
                                          </p:spTgt>
                                        </p:tgtEl>
                                        <p:attrNameLst>
                                          <p:attrName>style.visibility</p:attrName>
                                        </p:attrNameLst>
                                      </p:cBhvr>
                                      <p:to>
                                        <p:strVal val="visible"/>
                                      </p:to>
                                    </p:set>
                                    <p:animEffect transition="in" filter="slide(fromBottom)">
                                      <p:cBhvr>
                                        <p:cTn id="12" dur="500"/>
                                        <p:tgtEl>
                                          <p:spTgt spid="6451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animEffect transition="in" filter="slide(fromBottom)">
                                      <p:cBhvr>
                                        <p:cTn id="15" dur="500"/>
                                        <p:tgtEl>
                                          <p:spTgt spid="6451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4515">
                                            <p:txEl>
                                              <p:pRg st="3" end="3"/>
                                            </p:txEl>
                                          </p:spTgt>
                                        </p:tgtEl>
                                        <p:attrNameLst>
                                          <p:attrName>style.visibility</p:attrName>
                                        </p:attrNameLst>
                                      </p:cBhvr>
                                      <p:to>
                                        <p:strVal val="visible"/>
                                      </p:to>
                                    </p:set>
                                    <p:animEffect transition="in" filter="slide(fromBottom)">
                                      <p:cBhvr>
                                        <p:cTn id="18" dur="500"/>
                                        <p:tgtEl>
                                          <p:spTgt spid="64515">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4515">
                                            <p:txEl>
                                              <p:pRg st="4" end="4"/>
                                            </p:txEl>
                                          </p:spTgt>
                                        </p:tgtEl>
                                        <p:attrNameLst>
                                          <p:attrName>style.visibility</p:attrName>
                                        </p:attrNameLst>
                                      </p:cBhvr>
                                      <p:to>
                                        <p:strVal val="visible"/>
                                      </p:to>
                                    </p:set>
                                    <p:animEffect transition="in" filter="slide(fromBottom)">
                                      <p:cBhvr>
                                        <p:cTn id="23" dur="500"/>
                                        <p:tgtEl>
                                          <p:spTgt spid="64515">
                                            <p:txEl>
                                              <p:pRg st="4" end="4"/>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64515">
                                            <p:txEl>
                                              <p:pRg st="5" end="5"/>
                                            </p:txEl>
                                          </p:spTgt>
                                        </p:tgtEl>
                                        <p:attrNameLst>
                                          <p:attrName>style.visibility</p:attrName>
                                        </p:attrNameLst>
                                      </p:cBhvr>
                                      <p:to>
                                        <p:strVal val="visible"/>
                                      </p:to>
                                    </p:set>
                                    <p:animEffect transition="in" filter="slide(fromBottom)">
                                      <p:cBhvr>
                                        <p:cTn id="28" dur="500"/>
                                        <p:tgtEl>
                                          <p:spTgt spid="64515">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64515">
                                            <p:txEl>
                                              <p:pRg st="6" end="6"/>
                                            </p:txEl>
                                          </p:spTgt>
                                        </p:tgtEl>
                                        <p:attrNameLst>
                                          <p:attrName>style.visibility</p:attrName>
                                        </p:attrNameLst>
                                      </p:cBhvr>
                                      <p:to>
                                        <p:strVal val="visible"/>
                                      </p:to>
                                    </p:set>
                                    <p:animEffect transition="in" filter="slide(fromBottom)">
                                      <p:cBhvr>
                                        <p:cTn id="33" dur="500"/>
                                        <p:tgtEl>
                                          <p:spTgt spid="645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22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66863"/>
            <a:ext cx="6938963" cy="407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7" name="Rectangle 2"/>
          <p:cNvSpPr>
            <a:spLocks noGrp="1" noChangeArrowheads="1"/>
          </p:cNvSpPr>
          <p:nvPr>
            <p:ph type="title"/>
          </p:nvPr>
        </p:nvSpPr>
        <p:spPr/>
        <p:txBody>
          <a:bodyPr/>
          <a:lstStyle/>
          <a:p>
            <a:pPr eaLnBrk="1" hangingPunct="1"/>
            <a:r>
              <a:rPr lang="en-US" smtClean="0"/>
              <a:t>Triggers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59</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a:t>
            </a:r>
            <a:r>
              <a:rPr dirty="0" err="1" smtClean="0"/>
              <a:t>Catagories</a:t>
            </a:r>
            <a:endParaRPr dirty="0" smtClean="0"/>
          </a:p>
        </p:txBody>
      </p:sp>
      <p:sp>
        <p:nvSpPr>
          <p:cNvPr id="22531" name="Rectangle 3"/>
          <p:cNvSpPr>
            <a:spLocks noGrp="1" noChangeArrowheads="1"/>
          </p:cNvSpPr>
          <p:nvPr>
            <p:ph type="body" idx="1"/>
          </p:nvPr>
        </p:nvSpPr>
        <p:spPr/>
        <p:txBody>
          <a:bodyPr/>
          <a:lstStyle/>
          <a:p>
            <a:pPr eaLnBrk="1" hangingPunct="1">
              <a:lnSpc>
                <a:spcPct val="90000"/>
              </a:lnSpc>
            </a:pPr>
            <a:r>
              <a:rPr lang="en-US" dirty="0" smtClean="0"/>
              <a:t>SQL statements can be divided into five categories:</a:t>
            </a:r>
          </a:p>
          <a:p>
            <a:pPr lvl="1" eaLnBrk="1" hangingPunct="1">
              <a:lnSpc>
                <a:spcPct val="90000"/>
              </a:lnSpc>
              <a:buClr>
                <a:schemeClr val="tx1"/>
              </a:buClr>
            </a:pPr>
            <a:r>
              <a:rPr lang="en-US" b="1" dirty="0" smtClean="0">
                <a:solidFill>
                  <a:srgbClr val="00B0F0"/>
                </a:solidFill>
              </a:rPr>
              <a:t>Data definition language (DDL)</a:t>
            </a:r>
          </a:p>
          <a:p>
            <a:pPr lvl="1"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SQL/Persistent Stored Modules (SQL/PSM)</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Transaction control language (TCL)</a:t>
            </a:r>
            <a:r>
              <a:rPr lang="en-US" dirty="0">
                <a:solidFill>
                  <a:srgbClr val="00B0F0"/>
                </a:solidFill>
              </a:rPr>
              <a:t> </a:t>
            </a:r>
            <a:r>
              <a:rPr lang="en-US" dirty="0" smtClean="0"/>
              <a:t>statements</a:t>
            </a:r>
          </a:p>
          <a:p>
            <a:pPr lvl="1" eaLnBrk="1" hangingPunct="1">
              <a:lnSpc>
                <a:spcPct val="90000"/>
              </a:lnSpc>
              <a:buClr>
                <a:schemeClr val="tx1"/>
              </a:buClr>
            </a:pPr>
            <a:r>
              <a:rPr lang="en-US" b="1" dirty="0">
                <a:solidFill>
                  <a:srgbClr val="00B0F0"/>
                </a:solidFill>
              </a:rPr>
              <a:t>Data control language (DCL)</a:t>
            </a:r>
            <a:r>
              <a:rPr lang="en-US" dirty="0">
                <a:solidFill>
                  <a:srgbClr val="00B0F0"/>
                </a:solidFill>
              </a:rPr>
              <a:t> </a:t>
            </a:r>
            <a:r>
              <a:rPr lang="en-US" dirty="0"/>
              <a:t>statements</a:t>
            </a:r>
          </a:p>
          <a:p>
            <a:pPr marL="457200" lvl="1" indent="0" eaLnBrk="1" hangingPunct="1">
              <a:lnSpc>
                <a:spcPct val="90000"/>
              </a:lnSpc>
              <a:buClr>
                <a:schemeClr val="tx1"/>
              </a:buClr>
              <a:buNone/>
            </a:pPr>
            <a:endParaRPr lang="en-US" dirty="0"/>
          </a:p>
          <a:p>
            <a:pPr lvl="1" eaLnBrk="1" hangingPunct="1">
              <a:lnSpc>
                <a:spcPct val="90000"/>
              </a:lnSpc>
              <a:buClr>
                <a:schemeClr val="tx1"/>
              </a:buClr>
            </a:pPr>
            <a:endParaRPr lang="en-US" dirty="0"/>
          </a:p>
          <a:p>
            <a:pPr lvl="1" eaLnBrk="1" hangingPunct="1">
              <a:lnSpc>
                <a:spcPct val="90000"/>
              </a:lnSpc>
              <a:buClr>
                <a:schemeClr val="tx1"/>
              </a:buClr>
            </a:pPr>
            <a:endParaRPr lang="en-US" dirty="0" smtClean="0"/>
          </a:p>
          <a:p>
            <a:pPr lvl="1" eaLnBrk="1" hangingPunct="1">
              <a:lnSpc>
                <a:spcPct val="90000"/>
              </a:lnSpc>
              <a:buClr>
                <a:schemeClr val="tx1"/>
              </a:buClr>
            </a:pPr>
            <a:endParaRPr lang="en-US"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6</a:t>
            </a:fld>
            <a:endParaRPr lang="en-US" smtClean="0"/>
          </a:p>
          <a:p>
            <a:pPr>
              <a:defRPr/>
            </a:pPr>
            <a:endParaRPr lang="en-US" dirty="0"/>
          </a:p>
        </p:txBody>
      </p:sp>
    </p:spTree>
    <p:extLst>
      <p:ext uri="{BB962C8B-B14F-4D97-AF65-F5344CB8AC3E}">
        <p14:creationId xmlns:p14="http://schemas.microsoft.com/office/powerpoint/2010/main" val="119069111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Firing Triggers</a:t>
            </a:r>
          </a:p>
        </p:txBody>
      </p:sp>
      <p:sp>
        <p:nvSpPr>
          <p:cNvPr id="65539" name="Rectangle 3"/>
          <p:cNvSpPr>
            <a:spLocks noGrp="1" noChangeArrowheads="1"/>
          </p:cNvSpPr>
          <p:nvPr>
            <p:ph type="body" idx="1"/>
          </p:nvPr>
        </p:nvSpPr>
        <p:spPr/>
        <p:txBody>
          <a:bodyPr/>
          <a:lstStyle/>
          <a:p>
            <a:pPr eaLnBrk="1" hangingPunct="1">
              <a:lnSpc>
                <a:spcPct val="80000"/>
              </a:lnSpc>
            </a:pPr>
            <a:r>
              <a:rPr lang="en-US" sz="2800" dirty="0" smtClean="0"/>
              <a:t>When a trigger is fired, the DBMS supplies:</a:t>
            </a:r>
          </a:p>
          <a:p>
            <a:pPr lvl="1" eaLnBrk="1" hangingPunct="1">
              <a:lnSpc>
                <a:spcPct val="80000"/>
              </a:lnSpc>
            </a:pPr>
            <a:r>
              <a:rPr lang="en-US" sz="2400" dirty="0" smtClean="0"/>
              <a:t>Old and new values for the update</a:t>
            </a:r>
          </a:p>
          <a:p>
            <a:pPr lvl="1" eaLnBrk="1" hangingPunct="1">
              <a:lnSpc>
                <a:spcPct val="80000"/>
              </a:lnSpc>
            </a:pPr>
            <a:r>
              <a:rPr lang="en-US" sz="2400" dirty="0" smtClean="0"/>
              <a:t>New values for inserts</a:t>
            </a:r>
          </a:p>
          <a:p>
            <a:pPr lvl="1" eaLnBrk="1" hangingPunct="1">
              <a:lnSpc>
                <a:spcPct val="80000"/>
              </a:lnSpc>
            </a:pPr>
            <a:r>
              <a:rPr lang="en-US" sz="2400" dirty="0" smtClean="0"/>
              <a:t>Old values for deletions</a:t>
            </a:r>
          </a:p>
          <a:p>
            <a:pPr eaLnBrk="1" hangingPunct="1">
              <a:lnSpc>
                <a:spcPct val="80000"/>
              </a:lnSpc>
            </a:pPr>
            <a:r>
              <a:rPr lang="en-US" sz="2800" dirty="0" smtClean="0"/>
              <a:t>The way the values are supplied depends on the DBMS product.</a:t>
            </a:r>
          </a:p>
          <a:p>
            <a:pPr eaLnBrk="1" hangingPunct="1">
              <a:lnSpc>
                <a:spcPct val="80000"/>
              </a:lnSpc>
            </a:pPr>
            <a:r>
              <a:rPr lang="en-US" sz="2800" dirty="0" smtClean="0"/>
              <a:t>Trigger applications include:</a:t>
            </a:r>
          </a:p>
          <a:p>
            <a:pPr lvl="1" eaLnBrk="1" hangingPunct="1">
              <a:lnSpc>
                <a:spcPct val="80000"/>
              </a:lnSpc>
            </a:pPr>
            <a:r>
              <a:rPr lang="en-US" sz="2400" dirty="0" smtClean="0"/>
              <a:t>Providing default values</a:t>
            </a:r>
          </a:p>
          <a:p>
            <a:pPr lvl="1" eaLnBrk="1" hangingPunct="1">
              <a:lnSpc>
                <a:spcPct val="80000"/>
              </a:lnSpc>
            </a:pPr>
            <a:r>
              <a:rPr lang="en-US" sz="2400" dirty="0" smtClean="0"/>
              <a:t>Enforcing data constraints</a:t>
            </a:r>
          </a:p>
          <a:p>
            <a:pPr lvl="1" eaLnBrk="1" hangingPunct="1">
              <a:lnSpc>
                <a:spcPct val="80000"/>
              </a:lnSpc>
            </a:pPr>
            <a:r>
              <a:rPr lang="en-US" sz="2400" dirty="0" smtClean="0"/>
              <a:t>Updating views </a:t>
            </a:r>
          </a:p>
          <a:p>
            <a:pPr lvl="1" eaLnBrk="1" hangingPunct="1">
              <a:lnSpc>
                <a:spcPct val="80000"/>
              </a:lnSpc>
            </a:pPr>
            <a:r>
              <a:rPr lang="en-US" sz="2400" dirty="0" smtClean="0"/>
              <a:t>Performing referential integrity actions</a:t>
            </a:r>
          </a:p>
          <a:p>
            <a:pPr lvl="1" eaLnBrk="1" hangingPunct="1">
              <a:lnSpc>
                <a:spcPct val="80000"/>
              </a:lnSpc>
            </a:pPr>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60</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slide(fromBottom)">
                                      <p:cBhvr>
                                        <p:cTn id="7" dur="500"/>
                                        <p:tgtEl>
                                          <p:spTgt spid="65539">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5539">
                                            <p:txEl>
                                              <p:pRg st="1" end="1"/>
                                            </p:txEl>
                                          </p:spTgt>
                                        </p:tgtEl>
                                        <p:attrNameLst>
                                          <p:attrName>style.visibility</p:attrName>
                                        </p:attrNameLst>
                                      </p:cBhvr>
                                      <p:to>
                                        <p:strVal val="visible"/>
                                      </p:to>
                                    </p:set>
                                    <p:animEffect transition="in" filter="slide(fromBottom)">
                                      <p:cBhvr>
                                        <p:cTn id="10" dur="500"/>
                                        <p:tgtEl>
                                          <p:spTgt spid="65539">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5539">
                                            <p:txEl>
                                              <p:pRg st="2" end="2"/>
                                            </p:txEl>
                                          </p:spTgt>
                                        </p:tgtEl>
                                        <p:attrNameLst>
                                          <p:attrName>style.visibility</p:attrName>
                                        </p:attrNameLst>
                                      </p:cBhvr>
                                      <p:to>
                                        <p:strVal val="visible"/>
                                      </p:to>
                                    </p:set>
                                    <p:animEffect transition="in" filter="slide(fromBottom)">
                                      <p:cBhvr>
                                        <p:cTn id="13" dur="500"/>
                                        <p:tgtEl>
                                          <p:spTgt spid="65539">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65539">
                                            <p:txEl>
                                              <p:pRg st="3" end="3"/>
                                            </p:txEl>
                                          </p:spTgt>
                                        </p:tgtEl>
                                        <p:attrNameLst>
                                          <p:attrName>style.visibility</p:attrName>
                                        </p:attrNameLst>
                                      </p:cBhvr>
                                      <p:to>
                                        <p:strVal val="visible"/>
                                      </p:to>
                                    </p:set>
                                    <p:animEffect transition="in" filter="slide(fromBottom)">
                                      <p:cBhvr>
                                        <p:cTn id="16" dur="500"/>
                                        <p:tgtEl>
                                          <p:spTgt spid="655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65539">
                                            <p:txEl>
                                              <p:pRg st="4" end="4"/>
                                            </p:txEl>
                                          </p:spTgt>
                                        </p:tgtEl>
                                        <p:attrNameLst>
                                          <p:attrName>style.visibility</p:attrName>
                                        </p:attrNameLst>
                                      </p:cBhvr>
                                      <p:to>
                                        <p:strVal val="visible"/>
                                      </p:to>
                                    </p:set>
                                    <p:animEffect transition="in" filter="slide(fromBottom)">
                                      <p:cBhvr>
                                        <p:cTn id="21" dur="500"/>
                                        <p:tgtEl>
                                          <p:spTgt spid="6553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65539">
                                            <p:txEl>
                                              <p:pRg st="5" end="5"/>
                                            </p:txEl>
                                          </p:spTgt>
                                        </p:tgtEl>
                                        <p:attrNameLst>
                                          <p:attrName>style.visibility</p:attrName>
                                        </p:attrNameLst>
                                      </p:cBhvr>
                                      <p:to>
                                        <p:strVal val="visible"/>
                                      </p:to>
                                    </p:set>
                                    <p:animEffect transition="in" filter="slide(fromBottom)">
                                      <p:cBhvr>
                                        <p:cTn id="26" dur="500"/>
                                        <p:tgtEl>
                                          <p:spTgt spid="65539">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5539">
                                            <p:txEl>
                                              <p:pRg st="6" end="6"/>
                                            </p:txEl>
                                          </p:spTgt>
                                        </p:tgtEl>
                                        <p:attrNameLst>
                                          <p:attrName>style.visibility</p:attrName>
                                        </p:attrNameLst>
                                      </p:cBhvr>
                                      <p:to>
                                        <p:strVal val="visible"/>
                                      </p:to>
                                    </p:set>
                                    <p:animEffect transition="in" filter="slide(fromBottom)">
                                      <p:cBhvr>
                                        <p:cTn id="29" dur="500"/>
                                        <p:tgtEl>
                                          <p:spTgt spid="65539">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65539">
                                            <p:txEl>
                                              <p:pRg st="7" end="7"/>
                                            </p:txEl>
                                          </p:spTgt>
                                        </p:tgtEl>
                                        <p:attrNameLst>
                                          <p:attrName>style.visibility</p:attrName>
                                        </p:attrNameLst>
                                      </p:cBhvr>
                                      <p:to>
                                        <p:strVal val="visible"/>
                                      </p:to>
                                    </p:set>
                                    <p:animEffect transition="in" filter="slide(fromBottom)">
                                      <p:cBhvr>
                                        <p:cTn id="32" dur="500"/>
                                        <p:tgtEl>
                                          <p:spTgt spid="65539">
                                            <p:txEl>
                                              <p:pRg st="7" end="7"/>
                                            </p:txEl>
                                          </p:spTgt>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65539">
                                            <p:txEl>
                                              <p:pRg st="8" end="8"/>
                                            </p:txEl>
                                          </p:spTgt>
                                        </p:tgtEl>
                                        <p:attrNameLst>
                                          <p:attrName>style.visibility</p:attrName>
                                        </p:attrNameLst>
                                      </p:cBhvr>
                                      <p:to>
                                        <p:strVal val="visible"/>
                                      </p:to>
                                    </p:set>
                                    <p:animEffect transition="in" filter="slide(fromBottom)">
                                      <p:cBhvr>
                                        <p:cTn id="35" dur="500"/>
                                        <p:tgtEl>
                                          <p:spTgt spid="65539">
                                            <p:txEl>
                                              <p:pRg st="8" end="8"/>
                                            </p:txEl>
                                          </p:spTgt>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65539">
                                            <p:txEl>
                                              <p:pRg st="9" end="9"/>
                                            </p:txEl>
                                          </p:spTgt>
                                        </p:tgtEl>
                                        <p:attrNameLst>
                                          <p:attrName>style.visibility</p:attrName>
                                        </p:attrNameLst>
                                      </p:cBhvr>
                                      <p:to>
                                        <p:strVal val="visible"/>
                                      </p:to>
                                    </p:set>
                                    <p:animEffect transition="in" filter="slide(fromBottom)">
                                      <p:cBhvr>
                                        <p:cTn id="38" dur="500"/>
                                        <p:tgtEl>
                                          <p:spTgt spid="655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3412" y="300038"/>
            <a:ext cx="5265511" cy="5795962"/>
          </a:xfrm>
          <a:prstGeom prst="rect">
            <a:avLst/>
          </a:prstGeo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458F31E9-9E98-415B-ABD9-21AF52C68E79}" type="slidenum">
              <a:rPr lang="en-US" smtClean="0"/>
              <a:pPr/>
              <a:t>61</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
            <a:ext cx="7493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458F31E9-9E98-415B-ABD9-21AF52C68E79}" type="slidenum">
              <a:rPr lang="en-US" smtClean="0"/>
              <a:pPr/>
              <a:t>62</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381000"/>
            <a:ext cx="7573962"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458F31E9-9E98-415B-ABD9-21AF52C68E79}" type="slidenum">
              <a:rPr lang="en-US" smtClean="0"/>
              <a:pPr/>
              <a:t>63</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Stored Procedures</a:t>
            </a:r>
          </a:p>
        </p:txBody>
      </p:sp>
      <p:sp>
        <p:nvSpPr>
          <p:cNvPr id="66563" name="Rectangle 3"/>
          <p:cNvSpPr>
            <a:spLocks noGrp="1" noChangeArrowheads="1"/>
          </p:cNvSpPr>
          <p:nvPr>
            <p:ph type="body" idx="1"/>
          </p:nvPr>
        </p:nvSpPr>
        <p:spPr/>
        <p:txBody>
          <a:bodyPr/>
          <a:lstStyle/>
          <a:p>
            <a:pPr eaLnBrk="1" hangingPunct="1"/>
            <a:r>
              <a:rPr lang="en-US" sz="2400" smtClean="0"/>
              <a:t>A </a:t>
            </a:r>
            <a:r>
              <a:rPr lang="en-US" sz="2400" smtClean="0">
                <a:solidFill>
                  <a:srgbClr val="0099CC"/>
                </a:solidFill>
              </a:rPr>
              <a:t>stored procedure </a:t>
            </a:r>
            <a:r>
              <a:rPr lang="en-US" sz="2400" smtClean="0"/>
              <a:t>is a program that is stored within the database and is compiled when used.</a:t>
            </a:r>
          </a:p>
          <a:p>
            <a:pPr lvl="1" eaLnBrk="1" hangingPunct="1"/>
            <a:r>
              <a:rPr lang="en-US" sz="2000" smtClean="0"/>
              <a:t>In Oracle, it can be written in PL/SQL or Java.</a:t>
            </a:r>
          </a:p>
          <a:p>
            <a:pPr lvl="1" eaLnBrk="1" hangingPunct="1"/>
            <a:r>
              <a:rPr lang="en-US" sz="2000" smtClean="0"/>
              <a:t>In SQL Server, it can be written in TRANSACT-SQL.</a:t>
            </a:r>
          </a:p>
          <a:p>
            <a:pPr eaLnBrk="1" hangingPunct="1"/>
            <a:r>
              <a:rPr lang="en-US" sz="2400" smtClean="0"/>
              <a:t>Stored procedures can receive input parameters and they can return results.</a:t>
            </a:r>
          </a:p>
          <a:p>
            <a:pPr eaLnBrk="1" hangingPunct="1"/>
            <a:r>
              <a:rPr lang="en-US" sz="2400" smtClean="0"/>
              <a:t>Stored procedures can be called from:</a:t>
            </a:r>
          </a:p>
          <a:p>
            <a:pPr lvl="1" eaLnBrk="1" hangingPunct="1"/>
            <a:r>
              <a:rPr lang="en-US" sz="2000" smtClean="0"/>
              <a:t>Programs written in standard languages, e.g., Java, C#.</a:t>
            </a:r>
          </a:p>
          <a:p>
            <a:pPr lvl="1" eaLnBrk="1" hangingPunct="1"/>
            <a:r>
              <a:rPr lang="en-US" sz="2000" smtClean="0"/>
              <a:t>Scripting languages, e.g., JavaScript, VBScript.</a:t>
            </a:r>
          </a:p>
          <a:p>
            <a:pPr lvl="1" eaLnBrk="1" hangingPunct="1"/>
            <a:r>
              <a:rPr lang="en-US" sz="2000" smtClean="0"/>
              <a:t>SQL command prompt, e.g., SQL Plus, Query Analyzer.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64</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slide(fromBottom)">
                                      <p:cBhvr>
                                        <p:cTn id="7" dur="500"/>
                                        <p:tgtEl>
                                          <p:spTgt spid="66563">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6563">
                                            <p:txEl>
                                              <p:pRg st="1" end="1"/>
                                            </p:txEl>
                                          </p:spTgt>
                                        </p:tgtEl>
                                        <p:attrNameLst>
                                          <p:attrName>style.visibility</p:attrName>
                                        </p:attrNameLst>
                                      </p:cBhvr>
                                      <p:to>
                                        <p:strVal val="visible"/>
                                      </p:to>
                                    </p:set>
                                    <p:animEffect transition="in" filter="slide(fromBottom)">
                                      <p:cBhvr>
                                        <p:cTn id="10" dur="500"/>
                                        <p:tgtEl>
                                          <p:spTgt spid="66563">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6563">
                                            <p:txEl>
                                              <p:pRg st="2" end="2"/>
                                            </p:txEl>
                                          </p:spTgt>
                                        </p:tgtEl>
                                        <p:attrNameLst>
                                          <p:attrName>style.visibility</p:attrName>
                                        </p:attrNameLst>
                                      </p:cBhvr>
                                      <p:to>
                                        <p:strVal val="visible"/>
                                      </p:to>
                                    </p:set>
                                    <p:animEffect transition="in" filter="slide(fromBottom)">
                                      <p:cBhvr>
                                        <p:cTn id="13" dur="500"/>
                                        <p:tgtEl>
                                          <p:spTgt spid="665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6563">
                                            <p:txEl>
                                              <p:pRg st="3" end="3"/>
                                            </p:txEl>
                                          </p:spTgt>
                                        </p:tgtEl>
                                        <p:attrNameLst>
                                          <p:attrName>style.visibility</p:attrName>
                                        </p:attrNameLst>
                                      </p:cBhvr>
                                      <p:to>
                                        <p:strVal val="visible"/>
                                      </p:to>
                                    </p:set>
                                    <p:animEffect transition="in" filter="slide(fromBottom)">
                                      <p:cBhvr>
                                        <p:cTn id="18" dur="500"/>
                                        <p:tgtEl>
                                          <p:spTgt spid="66563">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66563">
                                            <p:txEl>
                                              <p:pRg st="4" end="4"/>
                                            </p:txEl>
                                          </p:spTgt>
                                        </p:tgtEl>
                                        <p:attrNameLst>
                                          <p:attrName>style.visibility</p:attrName>
                                        </p:attrNameLst>
                                      </p:cBhvr>
                                      <p:to>
                                        <p:strVal val="visible"/>
                                      </p:to>
                                    </p:set>
                                    <p:animEffect transition="in" filter="slide(fromBottom)">
                                      <p:cBhvr>
                                        <p:cTn id="23" dur="500"/>
                                        <p:tgtEl>
                                          <p:spTgt spid="66563">
                                            <p:txEl>
                                              <p:pRg st="4" end="4"/>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66563">
                                            <p:txEl>
                                              <p:pRg st="5" end="5"/>
                                            </p:txEl>
                                          </p:spTgt>
                                        </p:tgtEl>
                                        <p:attrNameLst>
                                          <p:attrName>style.visibility</p:attrName>
                                        </p:attrNameLst>
                                      </p:cBhvr>
                                      <p:to>
                                        <p:strVal val="visible"/>
                                      </p:to>
                                    </p:set>
                                    <p:animEffect transition="in" filter="slide(fromBottom)">
                                      <p:cBhvr>
                                        <p:cTn id="26" dur="500"/>
                                        <p:tgtEl>
                                          <p:spTgt spid="66563">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6563">
                                            <p:txEl>
                                              <p:pRg st="6" end="6"/>
                                            </p:txEl>
                                          </p:spTgt>
                                        </p:tgtEl>
                                        <p:attrNameLst>
                                          <p:attrName>style.visibility</p:attrName>
                                        </p:attrNameLst>
                                      </p:cBhvr>
                                      <p:to>
                                        <p:strVal val="visible"/>
                                      </p:to>
                                    </p:set>
                                    <p:animEffect transition="in" filter="slide(fromBottom)">
                                      <p:cBhvr>
                                        <p:cTn id="29" dur="500"/>
                                        <p:tgtEl>
                                          <p:spTgt spid="66563">
                                            <p:txEl>
                                              <p:pRg st="6" end="6"/>
                                            </p:txEl>
                                          </p:spTgt>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66563">
                                            <p:txEl>
                                              <p:pRg st="7" end="7"/>
                                            </p:txEl>
                                          </p:spTgt>
                                        </p:tgtEl>
                                        <p:attrNameLst>
                                          <p:attrName>style.visibility</p:attrName>
                                        </p:attrNameLst>
                                      </p:cBhvr>
                                      <p:to>
                                        <p:strVal val="visible"/>
                                      </p:to>
                                    </p:set>
                                    <p:animEffect transition="in" filter="slide(fromBottom)">
                                      <p:cBhvr>
                                        <p:cTn id="32" dur="500"/>
                                        <p:tgtEl>
                                          <p:spTgt spid="66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Stored Procedure Advantages</a:t>
            </a:r>
          </a:p>
        </p:txBody>
      </p:sp>
      <p:sp>
        <p:nvSpPr>
          <p:cNvPr id="70659" name="Rectangle 3"/>
          <p:cNvSpPr>
            <a:spLocks noGrp="1" noChangeArrowheads="1"/>
          </p:cNvSpPr>
          <p:nvPr>
            <p:ph type="body" idx="1"/>
          </p:nvPr>
        </p:nvSpPr>
        <p:spPr/>
        <p:txBody>
          <a:bodyPr/>
          <a:lstStyle/>
          <a:p>
            <a:pPr eaLnBrk="1" hangingPunct="1"/>
            <a:r>
              <a:rPr lang="en-US" sz="2800" dirty="0" smtClean="0"/>
              <a:t>Greater security as stored procedures are always stored on the database server</a:t>
            </a:r>
          </a:p>
          <a:p>
            <a:pPr eaLnBrk="1" hangingPunct="1"/>
            <a:r>
              <a:rPr lang="en-US" sz="2800" dirty="0" smtClean="0"/>
              <a:t>Decreased network traffic</a:t>
            </a:r>
          </a:p>
          <a:p>
            <a:pPr eaLnBrk="1" hangingPunct="1"/>
            <a:r>
              <a:rPr lang="en-US" sz="2800" dirty="0" smtClean="0"/>
              <a:t>SQL can be optimized by the DBMS compiler</a:t>
            </a:r>
          </a:p>
          <a:p>
            <a:pPr eaLnBrk="1" hangingPunct="1"/>
            <a:r>
              <a:rPr lang="en-US" sz="2800" dirty="0" smtClean="0"/>
              <a:t>Code sharing resulting in:</a:t>
            </a:r>
          </a:p>
          <a:p>
            <a:pPr lvl="1" eaLnBrk="1" hangingPunct="1"/>
            <a:r>
              <a:rPr lang="en-US" sz="2400" dirty="0" smtClean="0"/>
              <a:t>Less work</a:t>
            </a:r>
          </a:p>
          <a:p>
            <a:pPr lvl="1" eaLnBrk="1" hangingPunct="1"/>
            <a:r>
              <a:rPr lang="en-US" sz="2400" dirty="0" smtClean="0"/>
              <a:t>Standardized processing</a:t>
            </a:r>
          </a:p>
          <a:p>
            <a:pPr lvl="1" eaLnBrk="1" hangingPunct="1"/>
            <a:r>
              <a:rPr lang="en-US" sz="2400" dirty="0" smtClean="0"/>
              <a:t>Specialization among developers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65</a:t>
            </a:fld>
            <a:endParaRPr lang="en-US" smtClean="0"/>
          </a:p>
          <a:p>
            <a:endParaRPr lang="en-US"/>
          </a:p>
        </p:txBody>
      </p:sp>
    </p:spTree>
  </p:cSld>
  <p:clrMapOvr>
    <a:masterClrMapping/>
  </p:clrMapOvr>
  <p:transition xmlns:p14="http://schemas.microsoft.com/office/powerpoint/2010/main">
    <p:pull dir="d"/>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slide(fromBottom)">
                                      <p:cBhvr>
                                        <p:cTn id="7" dur="500"/>
                                        <p:tgtEl>
                                          <p:spTgt spid="706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0659">
                                            <p:txEl>
                                              <p:pRg st="1" end="1"/>
                                            </p:txEl>
                                          </p:spTgt>
                                        </p:tgtEl>
                                        <p:attrNameLst>
                                          <p:attrName>style.visibility</p:attrName>
                                        </p:attrNameLst>
                                      </p:cBhvr>
                                      <p:to>
                                        <p:strVal val="visible"/>
                                      </p:to>
                                    </p:set>
                                    <p:animEffect transition="in" filter="slide(fromBottom)">
                                      <p:cBhvr>
                                        <p:cTn id="12" dur="500"/>
                                        <p:tgtEl>
                                          <p:spTgt spid="706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0659">
                                            <p:txEl>
                                              <p:pRg st="2" end="2"/>
                                            </p:txEl>
                                          </p:spTgt>
                                        </p:tgtEl>
                                        <p:attrNameLst>
                                          <p:attrName>style.visibility</p:attrName>
                                        </p:attrNameLst>
                                      </p:cBhvr>
                                      <p:to>
                                        <p:strVal val="visible"/>
                                      </p:to>
                                    </p:set>
                                    <p:animEffect transition="in" filter="slide(fromBottom)">
                                      <p:cBhvr>
                                        <p:cTn id="17" dur="500"/>
                                        <p:tgtEl>
                                          <p:spTgt spid="706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70659">
                                            <p:txEl>
                                              <p:pRg st="3" end="3"/>
                                            </p:txEl>
                                          </p:spTgt>
                                        </p:tgtEl>
                                        <p:attrNameLst>
                                          <p:attrName>style.visibility</p:attrName>
                                        </p:attrNameLst>
                                      </p:cBhvr>
                                      <p:to>
                                        <p:strVal val="visible"/>
                                      </p:to>
                                    </p:set>
                                    <p:animEffect transition="in" filter="slide(fromBottom)">
                                      <p:cBhvr>
                                        <p:cTn id="22" dur="500"/>
                                        <p:tgtEl>
                                          <p:spTgt spid="70659">
                                            <p:txEl>
                                              <p:pRg st="3" end="3"/>
                                            </p:txEl>
                                          </p:spTgt>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70659">
                                            <p:txEl>
                                              <p:pRg st="4" end="4"/>
                                            </p:txEl>
                                          </p:spTgt>
                                        </p:tgtEl>
                                        <p:attrNameLst>
                                          <p:attrName>style.visibility</p:attrName>
                                        </p:attrNameLst>
                                      </p:cBhvr>
                                      <p:to>
                                        <p:strVal val="visible"/>
                                      </p:to>
                                    </p:set>
                                    <p:animEffect transition="in" filter="slide(fromBottom)">
                                      <p:cBhvr>
                                        <p:cTn id="25" dur="500"/>
                                        <p:tgtEl>
                                          <p:spTgt spid="70659">
                                            <p:txEl>
                                              <p:pRg st="4" end="4"/>
                                            </p:txEl>
                                          </p:spTgt>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70659">
                                            <p:txEl>
                                              <p:pRg st="5" end="5"/>
                                            </p:txEl>
                                          </p:spTgt>
                                        </p:tgtEl>
                                        <p:attrNameLst>
                                          <p:attrName>style.visibility</p:attrName>
                                        </p:attrNameLst>
                                      </p:cBhvr>
                                      <p:to>
                                        <p:strVal val="visible"/>
                                      </p:to>
                                    </p:set>
                                    <p:animEffect transition="in" filter="slide(fromBottom)">
                                      <p:cBhvr>
                                        <p:cTn id="28" dur="500"/>
                                        <p:tgtEl>
                                          <p:spTgt spid="70659">
                                            <p:txEl>
                                              <p:pRg st="5" end="5"/>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70659">
                                            <p:txEl>
                                              <p:pRg st="6" end="6"/>
                                            </p:txEl>
                                          </p:spTgt>
                                        </p:tgtEl>
                                        <p:attrNameLst>
                                          <p:attrName>style.visibility</p:attrName>
                                        </p:attrNameLst>
                                      </p:cBhvr>
                                      <p:to>
                                        <p:strVal val="visible"/>
                                      </p:to>
                                    </p:set>
                                    <p:animEffect transition="in" filter="slide(fromBottom)">
                                      <p:cBhvr>
                                        <p:cTn id="31" dur="500"/>
                                        <p:tgtEl>
                                          <p:spTgt spid="706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8473" y="228600"/>
            <a:ext cx="5905115" cy="5786648"/>
          </a:xfrm>
          <a:prstGeom prst="rect">
            <a:avLst/>
          </a:prstGeo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458F31E9-9E98-415B-ABD9-21AF52C68E79}" type="slidenum">
              <a:rPr lang="en-US" smtClean="0"/>
              <a:pPr/>
              <a:t>66</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533400"/>
            <a:ext cx="5138737"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458F31E9-9E98-415B-ABD9-21AF52C68E79}" type="slidenum">
              <a:rPr lang="en-US" smtClean="0"/>
              <a:pPr/>
              <a:t>67</a:t>
            </a:fld>
            <a:endParaRPr lang="en-US" smtClean="0"/>
          </a:p>
          <a:p>
            <a:endParaRPr lang="en-US"/>
          </a:p>
        </p:txBody>
      </p:sp>
      <p:pic>
        <p:nvPicPr>
          <p:cNvPr id="60422" name="Picture 6" descr="C:\Users\Auer\AppData\Local\Temp\SNAGHTML7ccfdc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086" y="609600"/>
            <a:ext cx="5933714" cy="30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6"/>
          <p:cNvSpPr>
            <a:spLocks noGrp="1" noChangeArrowheads="1"/>
          </p:cNvSpPr>
          <p:nvPr>
            <p:ph type="title"/>
          </p:nvPr>
        </p:nvSpPr>
        <p:spPr/>
        <p:txBody>
          <a:bodyPr/>
          <a:lstStyle/>
          <a:p>
            <a:pPr eaLnBrk="1" hangingPunct="1"/>
            <a:r>
              <a:rPr lang="en-US" smtClean="0"/>
              <a:t>Triggers vs. Stored Procedures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68</a:t>
            </a:fld>
            <a:endParaRPr lang="en-US" smtClean="0"/>
          </a:p>
          <a:p>
            <a:endParaRPr lang="en-US"/>
          </a:p>
        </p:txBody>
      </p:sp>
      <p:pic>
        <p:nvPicPr>
          <p:cNvPr id="4" name="Picture 3"/>
          <p:cNvPicPr>
            <a:picLocks noChangeAspect="1"/>
          </p:cNvPicPr>
          <p:nvPr/>
        </p:nvPicPr>
        <p:blipFill>
          <a:blip r:embed="rId3"/>
          <a:stretch>
            <a:fillRect/>
          </a:stretch>
        </p:blipFill>
        <p:spPr>
          <a:xfrm>
            <a:off x="1828800" y="1524000"/>
            <a:ext cx="5486400" cy="459223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title"/>
          </p:nvPr>
        </p:nvSpPr>
        <p:spPr>
          <a:xfrm>
            <a:off x="0" y="0"/>
            <a:ext cx="9144000" cy="25908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accent3"/>
                </a:solidFill>
              </a:rPr>
              <a:t/>
            </a:r>
            <a:br>
              <a:rPr lang="en-US" sz="4000" dirty="0" smtClean="0">
                <a:solidFill>
                  <a:schemeClr val="accent3"/>
                </a:solidFill>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(13</a:t>
            </a:r>
            <a:r>
              <a:rPr lang="en-US" sz="3200" baseline="30000" dirty="0" smtClean="0">
                <a:latin typeface="Calibri" panose="020F0502020204030204" pitchFamily="34" charset="0"/>
                <a:ea typeface="Calibri" panose="020F0502020204030204" pitchFamily="34" charset="0"/>
                <a:cs typeface="Calibri" panose="020F0502020204030204" pitchFamily="34" charset="0"/>
              </a:rPr>
              <a:t>th</a:t>
            </a:r>
            <a:r>
              <a:rPr lang="en-US" sz="3200" dirty="0" smtClean="0">
                <a:latin typeface="Calibri" panose="020F0502020204030204" pitchFamily="34" charset="0"/>
                <a:ea typeface="Calibri" panose="020F0502020204030204" pitchFamily="34" charset="0"/>
                <a:cs typeface="Calibri" panose="020F0502020204030204" pitchFamily="34" charset="0"/>
              </a:rPr>
              <a:t> Edition)</a:t>
            </a:r>
            <a:br>
              <a:rPr lang="en-US" sz="3200" dirty="0" smtClean="0">
                <a:latin typeface="Calibri" panose="020F0502020204030204" pitchFamily="34" charset="0"/>
                <a:ea typeface="Calibri" panose="020F0502020204030204" pitchFamily="34" charset="0"/>
                <a:cs typeface="Calibri" panose="020F0502020204030204" pitchFamily="34" charset="0"/>
              </a:rPr>
            </a:br>
            <a:endParaRPr lang="en-US" sz="3200" dirty="0" smtClean="0">
              <a:latin typeface="Calibri" panose="020F0502020204030204" pitchFamily="34" charset="0"/>
              <a:ea typeface="Calibri" panose="020F0502020204030204" pitchFamily="34" charset="0"/>
              <a:cs typeface="Calibri" panose="020F0502020204030204" pitchFamily="34" charset="0"/>
            </a:endParaRPr>
          </a:p>
        </p:txBody>
      </p:sp>
      <p:sp>
        <p:nvSpPr>
          <p:cNvPr id="6246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Seven</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69</a:t>
            </a:fld>
            <a:endParaRPr lang="en-US" smtClean="0"/>
          </a:p>
          <a:p>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dirty="0" smtClean="0"/>
              <a:t>SQL DDL and DML</a:t>
            </a:r>
          </a:p>
        </p:txBody>
      </p:sp>
      <p:sp>
        <p:nvSpPr>
          <p:cNvPr id="22531"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B0F0"/>
                </a:solidFill>
              </a:rPr>
              <a:t>Data definition language (DDL)</a:t>
            </a:r>
            <a:r>
              <a:rPr lang="en-US" dirty="0" smtClean="0">
                <a:solidFill>
                  <a:srgbClr val="00B0F0"/>
                </a:solidFill>
              </a:rPr>
              <a:t> </a:t>
            </a:r>
            <a:r>
              <a:rPr lang="en-US" dirty="0" smtClean="0"/>
              <a:t>statements</a:t>
            </a:r>
          </a:p>
          <a:p>
            <a:pPr lvl="1" eaLnBrk="1" hangingPunct="1">
              <a:lnSpc>
                <a:spcPct val="90000"/>
              </a:lnSpc>
            </a:pPr>
            <a:r>
              <a:rPr lang="en-US" dirty="0" smtClean="0"/>
              <a:t>Used for creating tables, relationships, and other structures</a:t>
            </a:r>
          </a:p>
          <a:p>
            <a:pPr lvl="1" eaLnBrk="1" hangingPunct="1">
              <a:lnSpc>
                <a:spcPct val="90000"/>
              </a:lnSpc>
            </a:pPr>
            <a:r>
              <a:rPr lang="en-US" dirty="0" smtClean="0"/>
              <a:t>Covered in this chapter </a:t>
            </a:r>
            <a:r>
              <a:rPr lang="en-US" dirty="0" err="1" smtClean="0"/>
              <a:t>Chapter</a:t>
            </a:r>
            <a:r>
              <a:rPr lang="en-US" dirty="0" smtClean="0"/>
              <a:t> 7</a:t>
            </a:r>
          </a:p>
          <a:p>
            <a:pPr eaLnBrk="1" hangingPunct="1">
              <a:lnSpc>
                <a:spcPct val="90000"/>
              </a:lnSpc>
              <a:buClr>
                <a:schemeClr val="tx1"/>
              </a:buClr>
            </a:pPr>
            <a:r>
              <a:rPr lang="en-US" b="1" dirty="0" smtClean="0">
                <a:solidFill>
                  <a:srgbClr val="00B0F0"/>
                </a:solidFill>
              </a:rPr>
              <a:t>Data manipulation language (DML)</a:t>
            </a:r>
            <a:r>
              <a:rPr lang="en-US" dirty="0" smtClean="0">
                <a:solidFill>
                  <a:srgbClr val="00B0F0"/>
                </a:solidFill>
              </a:rPr>
              <a:t> </a:t>
            </a:r>
            <a:r>
              <a:rPr lang="en-US" dirty="0" smtClean="0"/>
              <a:t>statements</a:t>
            </a:r>
          </a:p>
          <a:p>
            <a:pPr lvl="1" eaLnBrk="1" hangingPunct="1">
              <a:lnSpc>
                <a:spcPct val="90000"/>
              </a:lnSpc>
            </a:pPr>
            <a:r>
              <a:rPr lang="en-US" dirty="0" smtClean="0"/>
              <a:t>Used for queries and data modification</a:t>
            </a:r>
          </a:p>
          <a:p>
            <a:pPr lvl="1" eaLnBrk="1" hangingPunct="1">
              <a:lnSpc>
                <a:spcPct val="90000"/>
              </a:lnSpc>
            </a:pPr>
            <a:r>
              <a:rPr lang="en-US" dirty="0" smtClean="0"/>
              <a:t>Covered in this chapter and Chapter 2</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7</a:t>
            </a:fld>
            <a:endParaRPr lang="en-US" smtClean="0"/>
          </a:p>
          <a:p>
            <a:pPr>
              <a:defRPr/>
            </a:pPr>
            <a:endParaRPr lang="en-US" dirty="0"/>
          </a:p>
        </p:txBody>
      </p:sp>
    </p:spTree>
    <p:extLst>
      <p:ext uri="{BB962C8B-B14F-4D97-AF65-F5344CB8AC3E}">
        <p14:creationId xmlns:p14="http://schemas.microsoft.com/office/powerpoint/2010/main" val="331186232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63492"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63493"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7-</a:t>
            </a:r>
            <a:fld id="{9986268D-5304-469B-BEE6-DBE66B561B97}" type="slidenum">
              <a:rPr lang="en-US" smtClean="0"/>
              <a:pPr/>
              <a:t>70</a:t>
            </a:fld>
            <a:endParaRPr lang="en-US" smtClean="0"/>
          </a:p>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SQL/PSM</a:t>
            </a:r>
          </a:p>
        </p:txBody>
      </p:sp>
      <p:sp>
        <p:nvSpPr>
          <p:cNvPr id="23555"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B0F0"/>
                </a:solidFill>
              </a:rPr>
              <a:t>SQL/Persistent Stored Modules (SQL/PSM)</a:t>
            </a:r>
            <a:r>
              <a:rPr lang="en-US" dirty="0" smtClean="0">
                <a:solidFill>
                  <a:srgbClr val="00B0F0"/>
                </a:solidFill>
              </a:rPr>
              <a:t> </a:t>
            </a:r>
            <a:r>
              <a:rPr lang="en-US" dirty="0" smtClean="0"/>
              <a:t>statements</a:t>
            </a:r>
          </a:p>
          <a:p>
            <a:pPr lvl="1" eaLnBrk="1" hangingPunct="1">
              <a:lnSpc>
                <a:spcPct val="90000"/>
              </a:lnSpc>
            </a:pPr>
            <a:r>
              <a:rPr lang="en-US" dirty="0" smtClean="0"/>
              <a:t>Add procedural programming capabilities</a:t>
            </a:r>
          </a:p>
          <a:p>
            <a:pPr lvl="2" eaLnBrk="1" hangingPunct="1">
              <a:lnSpc>
                <a:spcPct val="90000"/>
              </a:lnSpc>
            </a:pPr>
            <a:r>
              <a:rPr lang="en-US" dirty="0" smtClean="0"/>
              <a:t>Variables</a:t>
            </a:r>
          </a:p>
          <a:p>
            <a:pPr lvl="2" eaLnBrk="1" hangingPunct="1">
              <a:lnSpc>
                <a:spcPct val="90000"/>
              </a:lnSpc>
            </a:pPr>
            <a:r>
              <a:rPr lang="en-US" dirty="0" smtClean="0"/>
              <a:t>Control-of-flow statements</a:t>
            </a:r>
          </a:p>
          <a:p>
            <a:pPr lvl="1" eaLnBrk="1" hangingPunct="1">
              <a:lnSpc>
                <a:spcPct val="90000"/>
              </a:lnSpc>
            </a:pPr>
            <a:r>
              <a:rPr lang="en-US" dirty="0" smtClean="0"/>
              <a:t>Covered in Chapters:</a:t>
            </a:r>
          </a:p>
          <a:p>
            <a:pPr lvl="2" eaLnBrk="1" hangingPunct="1">
              <a:lnSpc>
                <a:spcPct val="90000"/>
              </a:lnSpc>
            </a:pPr>
            <a:r>
              <a:rPr lang="en-US" dirty="0" smtClean="0"/>
              <a:t>This chapter (general introduction)</a:t>
            </a:r>
          </a:p>
          <a:p>
            <a:pPr lvl="2" eaLnBrk="1" hangingPunct="1">
              <a:lnSpc>
                <a:spcPct val="90000"/>
              </a:lnSpc>
            </a:pPr>
            <a:r>
              <a:rPr lang="en-US" dirty="0" smtClean="0"/>
              <a:t>10A (SQL Server 2012)</a:t>
            </a:r>
          </a:p>
          <a:p>
            <a:pPr lvl="2" eaLnBrk="1" hangingPunct="1">
              <a:lnSpc>
                <a:spcPct val="90000"/>
              </a:lnSpc>
            </a:pPr>
            <a:r>
              <a:rPr lang="en-US" dirty="0" smtClean="0"/>
              <a:t>10B (Oracle Database 11</a:t>
            </a:r>
            <a:r>
              <a:rPr lang="en-US" i="1" dirty="0" smtClean="0"/>
              <a:t>g</a:t>
            </a:r>
            <a:r>
              <a:rPr lang="en-US" dirty="0" smtClean="0"/>
              <a:t> Release 2)</a:t>
            </a:r>
          </a:p>
          <a:p>
            <a:pPr lvl="2"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8</a:t>
            </a:fld>
            <a:endParaRPr lang="en-US" smtClean="0"/>
          </a:p>
          <a:p>
            <a:pPr>
              <a:defRPr/>
            </a:pPr>
            <a:endParaRPr lang="en-US" dirty="0"/>
          </a:p>
        </p:txBody>
      </p:sp>
    </p:spTree>
    <p:extLst>
      <p:ext uri="{BB962C8B-B14F-4D97-AF65-F5344CB8AC3E}">
        <p14:creationId xmlns:p14="http://schemas.microsoft.com/office/powerpoint/2010/main" val="42331104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dirty="0" smtClean="0"/>
              <a:t>SQL TCL</a:t>
            </a:r>
          </a:p>
        </p:txBody>
      </p:sp>
      <p:sp>
        <p:nvSpPr>
          <p:cNvPr id="23555"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B0F0"/>
                </a:solidFill>
              </a:rPr>
              <a:t>Transaction control language (TCL)</a:t>
            </a:r>
            <a:r>
              <a:rPr lang="en-US" dirty="0" smtClean="0">
                <a:solidFill>
                  <a:srgbClr val="00B0F0"/>
                </a:solidFill>
              </a:rPr>
              <a:t> </a:t>
            </a:r>
            <a:r>
              <a:rPr lang="en-US" dirty="0" smtClean="0"/>
              <a:t>statements</a:t>
            </a:r>
          </a:p>
          <a:p>
            <a:pPr lvl="1" eaLnBrk="1" hangingPunct="1">
              <a:lnSpc>
                <a:spcPct val="90000"/>
              </a:lnSpc>
            </a:pPr>
            <a:r>
              <a:rPr lang="en-US" dirty="0" smtClean="0"/>
              <a:t>Used to mark transaction boundaries and control transaction behavior</a:t>
            </a:r>
          </a:p>
          <a:p>
            <a:pPr lvl="1" eaLnBrk="1" hangingPunct="1">
              <a:lnSpc>
                <a:spcPct val="90000"/>
              </a:lnSpc>
            </a:pPr>
            <a:r>
              <a:rPr lang="en-US" dirty="0" smtClean="0"/>
              <a:t>Covered in Chapters:</a:t>
            </a:r>
          </a:p>
          <a:p>
            <a:pPr lvl="2" eaLnBrk="1" hangingPunct="1">
              <a:lnSpc>
                <a:spcPct val="90000"/>
              </a:lnSpc>
            </a:pPr>
            <a:r>
              <a:rPr lang="en-US" dirty="0" smtClean="0"/>
              <a:t>9 (general introduction)</a:t>
            </a:r>
          </a:p>
          <a:p>
            <a:pPr lvl="2" eaLnBrk="1" hangingPunct="1">
              <a:lnSpc>
                <a:spcPct val="90000"/>
              </a:lnSpc>
            </a:pPr>
            <a:r>
              <a:rPr lang="en-US" dirty="0" smtClean="0"/>
              <a:t>10A (SQL Server 2012)</a:t>
            </a:r>
          </a:p>
          <a:p>
            <a:pPr lvl="2" eaLnBrk="1" hangingPunct="1">
              <a:lnSpc>
                <a:spcPct val="90000"/>
              </a:lnSpc>
            </a:pPr>
            <a:r>
              <a:rPr lang="en-US" dirty="0" smtClean="0"/>
              <a:t>10B (Oracle Database 11</a:t>
            </a:r>
            <a:r>
              <a:rPr lang="en-US" i="1" dirty="0" smtClean="0"/>
              <a:t>g</a:t>
            </a:r>
            <a:r>
              <a:rPr lang="en-US" dirty="0" smtClean="0"/>
              <a:t> Release 2)</a:t>
            </a:r>
          </a:p>
          <a:p>
            <a:pPr lvl="2" eaLnBrk="1" hangingPunct="1">
              <a:lnSpc>
                <a:spcPct val="90000"/>
              </a:lnSpc>
            </a:pPr>
            <a:r>
              <a:rPr lang="en-US" dirty="0" smtClean="0"/>
              <a:t>10C (MySQL 5.6)</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pPr>
              <a:defRPr/>
            </a:pPr>
            <a:r>
              <a:rPr lang="en-US" smtClean="0"/>
              <a:t>2-</a:t>
            </a:r>
            <a:fld id="{224A35FB-94B4-4250-B2A1-1FF1DC438C7F}" type="slidenum">
              <a:rPr lang="en-US" smtClean="0"/>
              <a:pPr>
                <a:defRPr/>
              </a:pPr>
              <a:t>9</a:t>
            </a:fld>
            <a:endParaRPr lang="en-US" smtClean="0"/>
          </a:p>
          <a:p>
            <a:pPr>
              <a:defRPr/>
            </a:pPr>
            <a:endParaRPr lang="en-US" dirty="0"/>
          </a:p>
        </p:txBody>
      </p:sp>
    </p:spTree>
    <p:extLst>
      <p:ext uri="{BB962C8B-B14F-4D97-AF65-F5344CB8AC3E}">
        <p14:creationId xmlns:p14="http://schemas.microsoft.com/office/powerpoint/2010/main" val="25145314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2809</Words>
  <Application>Microsoft Macintosh PowerPoint</Application>
  <PresentationFormat>On-screen Show (4:3)</PresentationFormat>
  <Paragraphs>437</Paragraphs>
  <Slides>70</Slides>
  <Notes>70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Default Design</vt:lpstr>
      <vt:lpstr> David M. Kroenke and David J. Auer Database Processing Fundamentals, Design, and Implementation </vt:lpstr>
      <vt:lpstr>Chapter Objectives</vt:lpstr>
      <vt:lpstr>View Ridge Gallery</vt:lpstr>
      <vt:lpstr>VRG Application Requirements</vt:lpstr>
      <vt:lpstr>View Ridge Gallery Database Design</vt:lpstr>
      <vt:lpstr>SQL Catagories</vt:lpstr>
      <vt:lpstr>SQL DDL and DML</vt:lpstr>
      <vt:lpstr>SQL SQL/PSM</vt:lpstr>
      <vt:lpstr>SQL TCL</vt:lpstr>
      <vt:lpstr>SQL DCL</vt:lpstr>
      <vt:lpstr>Chapter 7 SQL Elements</vt:lpstr>
      <vt:lpstr>Creating the VRG Database</vt:lpstr>
      <vt:lpstr>CREATE TABLE</vt:lpstr>
      <vt:lpstr>Specify Column Properties: SQL Server 2012 Data Types I</vt:lpstr>
      <vt:lpstr>Specify Column Properties: SQL Server 2012 Data Types II</vt:lpstr>
      <vt:lpstr>Specify Column Properties: SQL Server 2012 Data Types III</vt:lpstr>
      <vt:lpstr>Specify Column Properties: Oracle Database 11g Release 2 Data Types I</vt:lpstr>
      <vt:lpstr>Specify Column Properties: Oracle Database 11g Release 2 Data Types II</vt:lpstr>
      <vt:lpstr>Specify Column Properties: Oracle Database 11g Release 2 Data Types III</vt:lpstr>
      <vt:lpstr>Specify Column Properties: MySQL 5.6 Data Types I</vt:lpstr>
      <vt:lpstr>Specify Column Properties: MySQL 5.6 Data Types II</vt:lpstr>
      <vt:lpstr>Constraints</vt:lpstr>
      <vt:lpstr>Creating Relationships I</vt:lpstr>
      <vt:lpstr>Creating Relationships II</vt:lpstr>
      <vt:lpstr>Creating Relationships III</vt:lpstr>
      <vt:lpstr>Implementing Cardinalities</vt:lpstr>
      <vt:lpstr>Default Values and Data Constraints</vt:lpstr>
      <vt:lpstr>SQL for Constraints</vt:lpstr>
      <vt:lpstr>ALTER TABLE Statement</vt:lpstr>
      <vt:lpstr>Adding and Dropping Columns</vt:lpstr>
      <vt:lpstr>Adding and Dropping Constraints</vt:lpstr>
      <vt:lpstr>Removing Tables</vt:lpstr>
      <vt:lpstr>Removing Data Only</vt:lpstr>
      <vt:lpstr>SQL DML—INSERT</vt:lpstr>
      <vt:lpstr>SQL DML—UPDATE</vt:lpstr>
      <vt:lpstr>SQL DML—MERGE</vt:lpstr>
      <vt:lpstr>SQL DML—DELETE</vt:lpstr>
      <vt:lpstr>Using Aliases</vt:lpstr>
      <vt:lpstr>VRG Data—CUSTOMER I</vt:lpstr>
      <vt:lpstr>VRG Data—CUSTOMER II</vt:lpstr>
      <vt:lpstr>VRG Data—ARTIST</vt:lpstr>
      <vt:lpstr>VRG Data CUSTOMER_ARTIST_INT </vt:lpstr>
      <vt:lpstr>VRG Data—WORK I</vt:lpstr>
      <vt:lpstr>VRG Data—WORK II</vt:lpstr>
      <vt:lpstr>VRG Data—TRANS I</vt:lpstr>
      <vt:lpstr>VRG Data—TRANS II</vt:lpstr>
      <vt:lpstr>SQL Views</vt:lpstr>
      <vt:lpstr>SQL Views</vt:lpstr>
      <vt:lpstr>CREATE VIEW Command</vt:lpstr>
      <vt:lpstr>Updateable Views</vt:lpstr>
      <vt:lpstr>Embedding SQL in Program Code</vt:lpstr>
      <vt:lpstr>SQL Cursors in Program Code</vt:lpstr>
      <vt:lpstr>SQL/Persistent Stored Modules (SSL/PSM)</vt:lpstr>
      <vt:lpstr>User-Defined Functions I</vt:lpstr>
      <vt:lpstr>User-Defined Functions II The NameConcatenation Function</vt:lpstr>
      <vt:lpstr>User-Defined Functions III The NameConcatenation Function</vt:lpstr>
      <vt:lpstr>User-Defined Functions IV The NameConcatenation Function</vt:lpstr>
      <vt:lpstr>Triggers I</vt:lpstr>
      <vt:lpstr>Triggers II</vt:lpstr>
      <vt:lpstr>Firing Triggers</vt:lpstr>
      <vt:lpstr>PowerPoint Presentation</vt:lpstr>
      <vt:lpstr>PowerPoint Presentation</vt:lpstr>
      <vt:lpstr>PowerPoint Presentation</vt:lpstr>
      <vt:lpstr>Stored Procedures</vt:lpstr>
      <vt:lpstr>Stored Procedure Advantages</vt:lpstr>
      <vt:lpstr>PowerPoint Presentation</vt:lpstr>
      <vt:lpstr>PowerPoint Presentation</vt:lpstr>
      <vt:lpstr>Triggers vs. Stored Procedures</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Kroenke-Auer-DBP-e13-PP-Chapter07</dc:title>
  <dc:creator>David J. Auer</dc:creator>
  <cp:lastModifiedBy>Jane Bonnell</cp:lastModifiedBy>
  <cp:revision>84</cp:revision>
  <dcterms:created xsi:type="dcterms:W3CDTF">2005-01-24T23:48:45Z</dcterms:created>
  <dcterms:modified xsi:type="dcterms:W3CDTF">2013-08-07T19:13:00Z</dcterms:modified>
</cp:coreProperties>
</file>